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</p:sldMasterIdLst>
  <p:notesMasterIdLst>
    <p:notesMasterId r:id="rId14"/>
  </p:notesMasterIdLst>
  <p:handoutMasterIdLst>
    <p:handoutMasterId r:id="rId15"/>
  </p:handoutMasterIdLst>
  <p:sldIdLst>
    <p:sldId id="266" r:id="rId5"/>
    <p:sldId id="296" r:id="rId6"/>
    <p:sldId id="314" r:id="rId7"/>
    <p:sldId id="321" r:id="rId8"/>
    <p:sldId id="297" r:id="rId9"/>
    <p:sldId id="315" r:id="rId10"/>
    <p:sldId id="320" r:id="rId11"/>
    <p:sldId id="317" r:id="rId12"/>
    <p:sldId id="319" r:id="rId13"/>
  </p:sldIdLst>
  <p:sldSz cx="9144000" cy="6858000" type="screen4x3"/>
  <p:notesSz cx="6858000" cy="2714625"/>
  <p:defaultTextStyle>
    <a:defPPr>
      <a:defRPr lang="en-US"/>
    </a:defPPr>
    <a:lvl1pPr marL="0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7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0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94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66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14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ster Slides" id="{1165592B-D1AE-EE48-AEB4-F19515D86DC8}">
          <p14:sldIdLst>
            <p14:sldId id="266"/>
            <p14:sldId id="296"/>
            <p14:sldId id="314"/>
            <p14:sldId id="321"/>
            <p14:sldId id="297"/>
            <p14:sldId id="315"/>
            <p14:sldId id="320"/>
            <p14:sldId id="317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42" userDrawn="1">
          <p15:clr>
            <a:srgbClr val="A4A3A4"/>
          </p15:clr>
        </p15:guide>
        <p15:guide id="2" orient="horz" pos="3280" userDrawn="1">
          <p15:clr>
            <a:srgbClr val="A4A3A4"/>
          </p15:clr>
        </p15:guide>
        <p15:guide id="3" orient="horz" pos="2228" userDrawn="1">
          <p15:clr>
            <a:srgbClr val="A4A3A4"/>
          </p15:clr>
        </p15:guide>
        <p15:guide id="4" orient="horz" pos="2614" userDrawn="1">
          <p15:clr>
            <a:srgbClr val="A4A3A4"/>
          </p15:clr>
        </p15:guide>
        <p15:guide id="5" pos="2859" userDrawn="1">
          <p15:clr>
            <a:srgbClr val="A4A3A4"/>
          </p15:clr>
        </p15:guide>
        <p15:guide id="6" orient="horz" pos="1570" userDrawn="1">
          <p15:clr>
            <a:srgbClr val="A4A3A4"/>
          </p15:clr>
        </p15:guide>
        <p15:guide id="7" orient="horz" pos="1616" userDrawn="1">
          <p15:clr>
            <a:srgbClr val="A4A3A4"/>
          </p15:clr>
        </p15:guide>
        <p15:guide id="8" pos="975" userDrawn="1">
          <p15:clr>
            <a:srgbClr val="A4A3A4"/>
          </p15:clr>
        </p15:guide>
        <p15:guide id="9" pos="2555" userDrawn="1">
          <p15:clr>
            <a:srgbClr val="A4A3A4"/>
          </p15:clr>
        </p15:guide>
        <p15:guide id="10" pos="17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E41"/>
    <a:srgbClr val="235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BE09B5-D810-414C-8A9E-BC9EDBE02864}" v="2" dt="2020-05-05T21:24:31.101"/>
    <p1510:client id="{C783C636-EE65-47C9-ADB1-32EDC49EBC7F}" v="21" dt="2020-05-06T23:36:31.564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2" autoAdjust="0"/>
    <p:restoredTop sz="95464" autoAdjust="0"/>
  </p:normalViewPr>
  <p:slideViewPr>
    <p:cSldViewPr snapToGrid="0" showGuides="1">
      <p:cViewPr varScale="1">
        <p:scale>
          <a:sx n="100" d="100"/>
          <a:sy n="100" d="100"/>
        </p:scale>
        <p:origin x="426" y="51"/>
      </p:cViewPr>
      <p:guideLst>
        <p:guide orient="horz" pos="1842"/>
        <p:guide orient="horz" pos="3280"/>
        <p:guide orient="horz" pos="2228"/>
        <p:guide orient="horz" pos="2614"/>
        <p:guide pos="2859"/>
        <p:guide orient="horz" pos="1570"/>
        <p:guide orient="horz" pos="1616"/>
        <p:guide pos="975"/>
        <p:guide pos="2555"/>
        <p:guide pos="17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1" d="100"/>
          <a:sy n="111" d="100"/>
        </p:scale>
        <p:origin x="244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AU" b="1" i="0" dirty="0">
                <a:latin typeface="Arial" panose="020B0604020202020204" pitchFamily="34" charset="0"/>
                <a:cs typeface="Arial" panose="020B0604020202020204" pitchFamily="34" charset="0"/>
              </a:rPr>
              <a:t>Chart Title</a:t>
            </a:r>
          </a:p>
        </c:rich>
      </c:tx>
      <c:layout>
        <c:manualLayout>
          <c:xMode val="edge"/>
          <c:yMode val="edge"/>
          <c:x val="5.0067121985634906E-2"/>
          <c:y val="1.33246349090762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5850469155990188"/>
          <c:w val="0.99770930078221387"/>
          <c:h val="0.8404572922754924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13-44E1-9680-BF397F888C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13-44E1-9680-BF397F888C0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13-44E1-9680-BF397F888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240315640"/>
        <c:axId val="240315248"/>
      </c:barChart>
      <c:catAx>
        <c:axId val="240315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0315248"/>
        <c:crosses val="autoZero"/>
        <c:auto val="1"/>
        <c:lblAlgn val="ctr"/>
        <c:lblOffset val="100"/>
        <c:noMultiLvlLbl val="0"/>
      </c:catAx>
      <c:valAx>
        <c:axId val="24031524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40315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t" anchorCtr="0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kern="1200" spc="0" baseline="0" dirty="0">
                <a:solidFill>
                  <a:srgbClr val="1923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Chart Title</a:t>
            </a:r>
            <a:endParaRPr lang="en-AU" sz="16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1.8802394693555564E-2"/>
          <c:y val="1.66622753284696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139730433599247"/>
          <c:y val="0.18716181113673139"/>
          <c:w val="0.57738947809885199"/>
          <c:h val="0.797895978377745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pattFill prst="pct90">
                <a:fgClr>
                  <a:schemeClr val="accent5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07-4096-88DB-1BE9AAD60A27}"/>
              </c:ext>
            </c:extLst>
          </c:dPt>
          <c:dPt>
            <c:idx val="1"/>
            <c:bubble3D val="0"/>
            <c:spPr>
              <a:pattFill prst="pct90">
                <a:fgClr>
                  <a:schemeClr val="accent2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07-4096-88DB-1BE9AAD60A27}"/>
              </c:ext>
            </c:extLst>
          </c:dPt>
          <c:dPt>
            <c:idx val="2"/>
            <c:bubble3D val="0"/>
            <c:spPr>
              <a:pattFill prst="pct90">
                <a:fgClr>
                  <a:schemeClr val="accent3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507-4096-88DB-1BE9AAD60A27}"/>
              </c:ext>
            </c:extLst>
          </c:dPt>
          <c:dPt>
            <c:idx val="3"/>
            <c:bubble3D val="0"/>
            <c:spPr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507-4096-88DB-1BE9AAD60A27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fld id="{BC5D0DBC-5192-4D8E-9C93-110176CD87CC}" type="SERIESNAME">
                      <a:rPr lang="en-US">
                        <a:solidFill>
                          <a:schemeClr val="tx2"/>
                        </a:solidFill>
                      </a:rPr>
                      <a:pPr/>
                      <a:t>[SERIES NAME]</a:t>
                    </a:fld>
                    <a:r>
                      <a:rPr lang="en-US" baseline="0" dirty="0"/>
                      <a:t>, </a:t>
                    </a:r>
                    <a:fld id="{4B725BE5-439E-48A7-81A4-165608449EA8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507-4096-88DB-1BE9AAD60A27}"/>
                </c:ext>
              </c:extLst>
            </c:dLbl>
            <c:spPr>
              <a:pattFill prst="pct5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507-4096-88DB-1BE9AAD60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86FB7-8198-2C41-9C7F-A67099EBC713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59333-EC29-A740-B340-F32DF9D7D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57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2F91E-6BD3-4F0D-9CA3-7829EAE64D63}" type="datetimeFigureOut">
              <a:rPr lang="en-AU" smtClean="0"/>
              <a:t>26/06/2020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C5488-DD16-4714-9519-7BE21BA11D4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987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7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0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94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66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14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9320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5460" y="4048755"/>
            <a:ext cx="3477026" cy="931618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462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0" name="Picture 9" descr="NSW Government Logo&#10;&#10;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8" y="5912575"/>
            <a:ext cx="6658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014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297272" y="1844675"/>
            <a:ext cx="8659415" cy="4178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2078">
            <a:extLst>
              <a:ext uri="{FF2B5EF4-FFF2-40B4-BE49-F238E27FC236}">
                <a16:creationId xmlns:a16="http://schemas.microsoft.com/office/drawing/2014/main" id="{6CEE090E-CCFD-D641-BC04-E336F151C8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50" y="1210247"/>
            <a:ext cx="6574221" cy="46763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50" y="703448"/>
            <a:ext cx="6727361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Agenda slide</a:t>
            </a:r>
            <a:endParaRPr lang="en-AU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C913C52-0751-BC4D-A716-67C521725C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385F729-539D-F848-B304-C18B0623A65C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1" name="Picture 10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743" y="6121867"/>
            <a:ext cx="49445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150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94660" y="1844675"/>
            <a:ext cx="8628224" cy="42365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35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6860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92100" y="1844675"/>
            <a:ext cx="8572723" cy="42454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68297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572000" y="1844676"/>
            <a:ext cx="4335465" cy="41477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0" y="1844676"/>
            <a:ext cx="4183856" cy="41477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1033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 bar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Placeholder 5" descr="Name of bar chart to be inserted" title="Chart">
            <a:extLst>
              <a:ext uri="{FF2B5EF4-FFF2-40B4-BE49-F238E27FC236}">
                <a16:creationId xmlns:a16="http://schemas.microsoft.com/office/drawing/2014/main" id="{78CDAE48-35F7-4A8F-908A-26AABCF38BAC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933837282"/>
              </p:ext>
            </p:extLst>
          </p:nvPr>
        </p:nvGraphicFramePr>
        <p:xfrm>
          <a:off x="4062200" y="1844675"/>
          <a:ext cx="5051624" cy="413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0" y="1844675"/>
            <a:ext cx="3864547" cy="4138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7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30205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5074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 pie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Placeholder 6" descr="Name of pie chart to be inserted" title="Chart">
            <a:extLst>
              <a:ext uri="{FF2B5EF4-FFF2-40B4-BE49-F238E27FC236}">
                <a16:creationId xmlns:a16="http://schemas.microsoft.com/office/drawing/2014/main" id="{605EC759-23A5-412D-8489-3CD3D3F4FD7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837913673"/>
              </p:ext>
            </p:extLst>
          </p:nvPr>
        </p:nvGraphicFramePr>
        <p:xfrm>
          <a:off x="4706522" y="1844676"/>
          <a:ext cx="4177487" cy="4093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0" y="1844675"/>
            <a:ext cx="4177487" cy="40938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F174A2-A12A-574C-A29E-3FE1A83AA8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NSW Government Logo" title="NSW Government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743" y="6121867"/>
            <a:ext cx="494457" cy="540000"/>
          </a:xfrm>
          <a:prstGeom prst="rect">
            <a:avLst/>
          </a:prstGeom>
        </p:spPr>
      </p:pic>
      <p:sp>
        <p:nvSpPr>
          <p:cNvPr id="13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4" name="Title Placeholder 1"/>
          <p:cNvSpPr>
            <a:spLocks noGrp="1"/>
          </p:cNvSpPr>
          <p:nvPr userDrawn="1"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9811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F0DC3A9-4AE8-4D39-96BD-7D19AA2EEC4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0" y="1844675"/>
            <a:ext cx="4354316" cy="4067175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98091" y="1844675"/>
            <a:ext cx="4140744" cy="4067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9712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ED2C0BA2-4F2F-4DB2-B9B9-254956473F7A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4572000" y="1844675"/>
            <a:ext cx="4289512" cy="4067176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/>
              <a:t>Click icon to add table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0" y="1844675"/>
            <a:ext cx="4120102" cy="4067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3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B7782E-9F13-7747-9D25-96B05BFAA5DD}"/>
              </a:ext>
            </a:extLst>
          </p:cNvPr>
          <p:cNvSpPr txBox="1"/>
          <p:nvPr userDrawn="1"/>
        </p:nvSpPr>
        <p:spPr>
          <a:xfrm>
            <a:off x="249382" y="41563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421972456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62F238E7-DF0B-440A-80CD-92A5852D35B8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4572000" y="1844675"/>
            <a:ext cx="4279900" cy="4129998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1" y="1844675"/>
            <a:ext cx="4111224" cy="41299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2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97EDAD-CF55-D841-9671-910D0B8F9569}"/>
              </a:ext>
            </a:extLst>
          </p:cNvPr>
          <p:cNvSpPr txBox="1"/>
          <p:nvPr userDrawn="1"/>
        </p:nvSpPr>
        <p:spPr>
          <a:xfrm>
            <a:off x="654627" y="37407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12792886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307975" y="1881188"/>
            <a:ext cx="1980000" cy="1704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2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2517034" y="1881188"/>
            <a:ext cx="1980000" cy="1704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3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4726093" y="1881188"/>
            <a:ext cx="1980000" cy="1704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4" name="Picture Placeholder 20"/>
          <p:cNvSpPr>
            <a:spLocks noGrp="1"/>
          </p:cNvSpPr>
          <p:nvPr>
            <p:ph type="pic" sz="quarter" idx="20"/>
          </p:nvPr>
        </p:nvSpPr>
        <p:spPr>
          <a:xfrm>
            <a:off x="6935151" y="1881188"/>
            <a:ext cx="1980000" cy="1704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1"/>
          </p:nvPr>
        </p:nvSpPr>
        <p:spPr>
          <a:xfrm>
            <a:off x="307975" y="3729038"/>
            <a:ext cx="1979613" cy="22018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2"/>
          </p:nvPr>
        </p:nvSpPr>
        <p:spPr>
          <a:xfrm>
            <a:off x="2517421" y="3778093"/>
            <a:ext cx="1979613" cy="22018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3"/>
          </p:nvPr>
        </p:nvSpPr>
        <p:spPr>
          <a:xfrm>
            <a:off x="4732337" y="3778093"/>
            <a:ext cx="1979613" cy="22018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24"/>
          </p:nvPr>
        </p:nvSpPr>
        <p:spPr>
          <a:xfrm>
            <a:off x="6947253" y="3778093"/>
            <a:ext cx="1979613" cy="22018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0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4362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31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77D89F-AD80-E940-A173-D053B3E2C118}"/>
              </a:ext>
            </a:extLst>
          </p:cNvPr>
          <p:cNvSpPr txBox="1"/>
          <p:nvPr userDrawn="1"/>
        </p:nvSpPr>
        <p:spPr>
          <a:xfrm>
            <a:off x="810491" y="36368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91983367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oung student using an interactive device at her desk.&#10;">
            <a:extLst>
              <a:ext uri="{FF2B5EF4-FFF2-40B4-BE49-F238E27FC236}">
                <a16:creationId xmlns:a16="http://schemas.microsoft.com/office/drawing/2014/main" id="{803D38EF-B025-1D4B-89FA-98E21AEAAA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3881"/>
            <a:ext cx="5053364" cy="4982400"/>
          </a:xfrm>
          <a:prstGeom prst="rect">
            <a:avLst/>
          </a:prstGeom>
        </p:spPr>
      </p:pic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96828" y="3059141"/>
            <a:ext cx="3664986" cy="931618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6832" y="1833967"/>
            <a:ext cx="366498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017" y="5912575"/>
            <a:ext cx="6658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037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- 2 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96828" y="3059141"/>
            <a:ext cx="3664986" cy="931618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6832" y="1833967"/>
            <a:ext cx="366498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017" y="5912575"/>
            <a:ext cx="665883" cy="720000"/>
          </a:xfrm>
          <a:prstGeom prst="rect">
            <a:avLst/>
          </a:prstGeom>
        </p:spPr>
      </p:pic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23F6E78-7528-7440-B004-6002B939DF2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375" y="1123431"/>
            <a:ext cx="4753626" cy="4753626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4438946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806" y="4048760"/>
            <a:ext cx="3477026" cy="904985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808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8" y="5912575"/>
            <a:ext cx="6658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297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s laughing together&#10;">
            <a:extLst>
              <a:ext uri="{FF2B5EF4-FFF2-40B4-BE49-F238E27FC236}">
                <a16:creationId xmlns:a16="http://schemas.microsoft.com/office/drawing/2014/main" id="{003C764F-E1E8-4742-B073-1F32897677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1424" y="1019624"/>
            <a:ext cx="5062575" cy="4991482"/>
          </a:xfrm>
          <a:prstGeom prst="rect">
            <a:avLst/>
          </a:prstGeom>
        </p:spPr>
      </p:pic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3748" y="4048755"/>
            <a:ext cx="3477026" cy="1242336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750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8" y="5912575"/>
            <a:ext cx="665883" cy="72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B9EF07-244D-5B40-AF47-F375070E50B3}"/>
              </a:ext>
            </a:extLst>
          </p:cNvPr>
          <p:cNvSpPr txBox="1"/>
          <p:nvPr userDrawn="1"/>
        </p:nvSpPr>
        <p:spPr>
          <a:xfrm>
            <a:off x="2899719" y="89792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25201002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- 4 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3748" y="4048755"/>
            <a:ext cx="3477026" cy="1242336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750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8" y="5912575"/>
            <a:ext cx="665883" cy="72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B9EF07-244D-5B40-AF47-F375070E50B3}"/>
              </a:ext>
            </a:extLst>
          </p:cNvPr>
          <p:cNvSpPr txBox="1"/>
          <p:nvPr userDrawn="1"/>
        </p:nvSpPr>
        <p:spPr>
          <a:xfrm>
            <a:off x="2899719" y="89792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C718A9F-64B4-4F43-B9C2-99B71EAF7B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56694" y="1067433"/>
            <a:ext cx="4824745" cy="4824745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1925095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ooking towards the camera&#10;&#10;Description automatically generated">
            <a:extLst>
              <a:ext uri="{FF2B5EF4-FFF2-40B4-BE49-F238E27FC236}">
                <a16:creationId xmlns:a16="http://schemas.microsoft.com/office/drawing/2014/main" id="{D4008A49-619C-5548-84EE-F00AC7D6EC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064" y="1135738"/>
            <a:ext cx="5159316" cy="5086864"/>
          </a:xfrm>
          <a:prstGeom prst="rect">
            <a:avLst/>
          </a:prstGeom>
        </p:spPr>
      </p:pic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00" y="4048755"/>
            <a:ext cx="3477026" cy="1579688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2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1" name="Picture 10" descr="NSW Government Logo" title="NSW Government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96" y="5953395"/>
            <a:ext cx="65927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3195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- 5 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00" y="4048755"/>
            <a:ext cx="3477026" cy="1579688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2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1" name="Picture 10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96" y="5953395"/>
            <a:ext cx="659277" cy="720000"/>
          </a:xfrm>
          <a:prstGeom prst="rect">
            <a:avLst/>
          </a:prstGeom>
        </p:spPr>
      </p:pic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6547C3F-71E4-6246-AA9C-625ABFECC0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15741" y="1184356"/>
            <a:ext cx="4885962" cy="4885962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solidFill>
                  <a:srgbClr val="19233E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3818795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-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098" y="4048760"/>
            <a:ext cx="3477026" cy="1766983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1" name="Picture 10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0454" y="5961559"/>
            <a:ext cx="659277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BF3B5F-3C25-2D4B-8B90-C5502DE028CB}"/>
              </a:ext>
            </a:extLst>
          </p:cNvPr>
          <p:cNvSpPr txBox="1"/>
          <p:nvPr userDrawn="1"/>
        </p:nvSpPr>
        <p:spPr>
          <a:xfrm>
            <a:off x="8188036" y="119495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179380705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100" y="6391867"/>
            <a:ext cx="4050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0A22D65-9FDC-489F-B10E-6D0B5D9F1F89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92100" y="1844675"/>
            <a:ext cx="8278179" cy="4277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NSW Government Logo" title="NSW Government Logo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743" y="6121867"/>
            <a:ext cx="494457" cy="540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FECAC3-BF7B-B746-B2D0-F554BFDC29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4AE827-7224-224D-825A-55775AA3B745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218035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0" r:id="rId2"/>
    <p:sldLayoutId id="2147483700" r:id="rId3"/>
    <p:sldLayoutId id="2147483688" r:id="rId4"/>
    <p:sldLayoutId id="2147483692" r:id="rId5"/>
    <p:sldLayoutId id="2147483701" r:id="rId6"/>
    <p:sldLayoutId id="2147483691" r:id="rId7"/>
    <p:sldLayoutId id="2147483702" r:id="rId8"/>
    <p:sldLayoutId id="2147483694" r:id="rId9"/>
    <p:sldLayoutId id="2147483675" r:id="rId10"/>
    <p:sldLayoutId id="2147483670" r:id="rId11"/>
    <p:sldLayoutId id="2147483689" r:id="rId12"/>
    <p:sldLayoutId id="2147483671" r:id="rId13"/>
    <p:sldLayoutId id="2147483696" r:id="rId14"/>
    <p:sldLayoutId id="2147483697" r:id="rId15"/>
    <p:sldLayoutId id="2147483695" r:id="rId16"/>
    <p:sldLayoutId id="2147483698" r:id="rId17"/>
    <p:sldLayoutId id="2147483687" r:id="rId18"/>
    <p:sldLayoutId id="2147483699" r:id="rId19"/>
  </p:sldLayoutIdLst>
  <p:transition>
    <p:fade/>
  </p:transition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33347" indent="-133347" algn="l" defTabSz="514337" rtl="0" eaLnBrk="1" latinLnBrk="0" hangingPunct="1">
        <a:lnSpc>
          <a:spcPct val="15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66693" indent="-133347" algn="l" defTabSz="514337" rtl="0" eaLnBrk="1" latinLnBrk="0" hangingPunct="1">
        <a:lnSpc>
          <a:spcPct val="150000"/>
        </a:lnSpc>
        <a:spcBef>
          <a:spcPts val="0"/>
        </a:spcBef>
        <a:spcAft>
          <a:spcPts val="450"/>
        </a:spcAft>
        <a:buClrTx/>
        <a:buFont typeface="Montserrat Medium" panose="00000600000000000000" pitchFamily="2" charset="0"/>
        <a:buChar char="−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05994" indent="-133347" algn="l" defTabSz="514337" rtl="0" eaLnBrk="1" latinLnBrk="0" hangingPunct="1">
        <a:lnSpc>
          <a:spcPct val="150000"/>
        </a:lnSpc>
        <a:spcBef>
          <a:spcPts val="0"/>
        </a:spcBef>
        <a:spcAft>
          <a:spcPts val="450"/>
        </a:spcAft>
        <a:buClrTx/>
        <a:buFont typeface="Montserrat Medium" panose="00000600000000000000" pitchFamily="2" charset="0"/>
        <a:buChar char="»"/>
        <a:tabLst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39341" indent="-139301" algn="l" defTabSz="514337" rtl="0" eaLnBrk="1" latinLnBrk="0" hangingPunct="1">
        <a:lnSpc>
          <a:spcPct val="150000"/>
        </a:lnSpc>
        <a:spcBef>
          <a:spcPts val="0"/>
        </a:spcBef>
        <a:spcAft>
          <a:spcPts val="450"/>
        </a:spcAft>
        <a:buClrTx/>
        <a:buFont typeface="Courier New" panose="02070309020205020404" pitchFamily="49" charset="0"/>
        <a:buChar char="o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72687" indent="-133347" algn="l" defTabSz="514337" rtl="0" eaLnBrk="1" latinLnBrk="0" hangingPunct="1">
        <a:lnSpc>
          <a:spcPct val="15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2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0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58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25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3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0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74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9" pos="184" userDrawn="1">
          <p15:clr>
            <a:srgbClr val="F26B43"/>
          </p15:clr>
        </p15:guide>
        <p15:guide id="20" pos="2880" userDrawn="1">
          <p15:clr>
            <a:srgbClr val="F26B43"/>
          </p15:clr>
        </p15:guide>
        <p15:guide id="21" pos="5576" userDrawn="1">
          <p15:clr>
            <a:srgbClr val="F26B43"/>
          </p15:clr>
        </p15:guide>
        <p15:guide id="22" orient="horz" pos="249" userDrawn="1">
          <p15:clr>
            <a:srgbClr val="F26B43"/>
          </p15:clr>
        </p15:guide>
        <p15:guide id="23" orient="horz" pos="4178" userDrawn="1">
          <p15:clr>
            <a:srgbClr val="F26B43"/>
          </p15:clr>
        </p15:guide>
        <p15:guide id="34" orient="horz" pos="527" userDrawn="1">
          <p15:clr>
            <a:srgbClr val="FBAE40"/>
          </p15:clr>
        </p15:guide>
        <p15:guide id="35" orient="horz" pos="867" userDrawn="1">
          <p15:clr>
            <a:srgbClr val="FBAE40"/>
          </p15:clr>
        </p15:guide>
        <p15:guide id="36" orient="horz" pos="1049" userDrawn="1">
          <p15:clr>
            <a:srgbClr val="FBAE40"/>
          </p15:clr>
        </p15:guide>
        <p15:guide id="37" pos="633" userDrawn="1">
          <p15:clr>
            <a:srgbClr val="FDE53C"/>
          </p15:clr>
        </p15:guide>
        <p15:guide id="38" pos="1082" userDrawn="1">
          <p15:clr>
            <a:srgbClr val="FDE53C"/>
          </p15:clr>
        </p15:guide>
        <p15:guide id="39" pos="1532" userDrawn="1">
          <p15:clr>
            <a:srgbClr val="FDE53C"/>
          </p15:clr>
        </p15:guide>
        <p15:guide id="40" pos="1981" userDrawn="1">
          <p15:clr>
            <a:srgbClr val="FDE53C"/>
          </p15:clr>
        </p15:guide>
        <p15:guide id="41" pos="2431" userDrawn="1">
          <p15:clr>
            <a:srgbClr val="FDE53C"/>
          </p15:clr>
        </p15:guide>
        <p15:guide id="42" pos="3329" userDrawn="1">
          <p15:clr>
            <a:srgbClr val="FDE53C"/>
          </p15:clr>
        </p15:guide>
        <p15:guide id="43" pos="3779" userDrawn="1">
          <p15:clr>
            <a:srgbClr val="FDE53C"/>
          </p15:clr>
        </p15:guide>
        <p15:guide id="44" pos="4228" userDrawn="1">
          <p15:clr>
            <a:srgbClr val="FDE53C"/>
          </p15:clr>
        </p15:guide>
        <p15:guide id="45" pos="4677" userDrawn="1">
          <p15:clr>
            <a:srgbClr val="FDE53C"/>
          </p15:clr>
        </p15:guide>
        <p15:guide id="46" pos="5126" userDrawn="1">
          <p15:clr>
            <a:srgbClr val="FDE53C"/>
          </p15:clr>
        </p15:guide>
        <p15:guide id="47" orient="horz" pos="1162" userDrawn="1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Student activity resources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07" y="2823581"/>
            <a:ext cx="6909567" cy="1107996"/>
          </a:xfrm>
        </p:spPr>
        <p:txBody>
          <a:bodyPr/>
          <a:lstStyle/>
          <a:p>
            <a:r>
              <a:rPr lang="en-AU" dirty="0"/>
              <a:t>Science and technology – Learning Sequence – Stage 3, Living world</a:t>
            </a:r>
          </a:p>
        </p:txBody>
      </p:sp>
    </p:spTree>
    <p:extLst>
      <p:ext uri="{BB962C8B-B14F-4D97-AF65-F5344CB8AC3E}">
        <p14:creationId xmlns:p14="http://schemas.microsoft.com/office/powerpoint/2010/main" val="77399490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Student resource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Stick-bird investigation</a:t>
            </a:r>
          </a:p>
        </p:txBody>
      </p:sp>
    </p:spTree>
    <p:extLst>
      <p:ext uri="{BB962C8B-B14F-4D97-AF65-F5344CB8AC3E}">
        <p14:creationId xmlns:p14="http://schemas.microsoft.com/office/powerpoint/2010/main" val="75333582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Hands on activity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800" dirty="0">
                <a:latin typeface="Arial Black" panose="020B0A04020102020204" pitchFamily="34" charset="0"/>
              </a:rPr>
              <a:t>Stick-bird investigation</a:t>
            </a:r>
            <a:r>
              <a:rPr lang="en-AU" dirty="0"/>
              <a:t/>
            </a:r>
            <a:br>
              <a:rPr lang="en-AU" dirty="0"/>
            </a:br>
            <a:r>
              <a:rPr lang="en-AU" dirty="0"/>
              <a:t>(investigate survival advantage of adaptations)</a:t>
            </a:r>
          </a:p>
          <a:p>
            <a:pPr marL="0" indent="0">
              <a:buNone/>
            </a:pPr>
            <a:endParaRPr lang="en-AU" dirty="0"/>
          </a:p>
        </p:txBody>
      </p:sp>
      <p:grpSp>
        <p:nvGrpSpPr>
          <p:cNvPr id="8" name="Group 7" descr="stick-bird"/>
          <p:cNvGrpSpPr/>
          <p:nvPr/>
        </p:nvGrpSpPr>
        <p:grpSpPr>
          <a:xfrm>
            <a:off x="5997955" y="3410656"/>
            <a:ext cx="1919271" cy="2642959"/>
            <a:chOff x="630673" y="3365927"/>
            <a:chExt cx="1919271" cy="2925923"/>
          </a:xfrm>
          <a:scene3d>
            <a:camera prst="orthographicFront">
              <a:rot lat="597694" lon="10800000" rev="52827"/>
            </a:camera>
            <a:lightRig rig="threePt" dir="t"/>
          </a:scene3d>
        </p:grpSpPr>
        <p:cxnSp>
          <p:nvCxnSpPr>
            <p:cNvPr id="9" name="Straight Connector 8"/>
            <p:cNvCxnSpPr/>
            <p:nvPr/>
          </p:nvCxnSpPr>
          <p:spPr>
            <a:xfrm flipH="1">
              <a:off x="1138785" y="4556436"/>
              <a:ext cx="385215" cy="805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138785" y="5361886"/>
              <a:ext cx="0" cy="8521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524000" y="4556436"/>
              <a:ext cx="316473" cy="805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836582" y="5361886"/>
              <a:ext cx="1" cy="8171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822313" y="4389120"/>
              <a:ext cx="955903" cy="6575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143325" y="6214029"/>
              <a:ext cx="175746" cy="778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138785" y="6179009"/>
              <a:ext cx="195850" cy="35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961093" y="6214029"/>
              <a:ext cx="177693" cy="466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841122" y="6182901"/>
              <a:ext cx="175746" cy="778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836582" y="6147881"/>
              <a:ext cx="195850" cy="35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658890" y="6182901"/>
              <a:ext cx="177693" cy="466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778216" y="3565836"/>
              <a:ext cx="517512" cy="819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2295728" y="3561944"/>
              <a:ext cx="254216" cy="4691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2219205" y="3723906"/>
              <a:ext cx="132296" cy="1334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 flipV="1">
              <a:off x="2337233" y="3961830"/>
              <a:ext cx="212711" cy="693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2300268" y="3459156"/>
              <a:ext cx="151428" cy="1057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2295728" y="3365927"/>
              <a:ext cx="124839" cy="1990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2235095" y="3437145"/>
              <a:ext cx="60635" cy="127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630673" y="5046709"/>
              <a:ext cx="196176" cy="569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692932" y="4827435"/>
              <a:ext cx="129377" cy="2192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658560" y="4990860"/>
              <a:ext cx="163752" cy="55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1050587" y="4385228"/>
              <a:ext cx="727629" cy="8988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988330" y="4381336"/>
              <a:ext cx="789886" cy="8210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1140730" y="4393012"/>
              <a:ext cx="637486" cy="9617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1245141" y="4392687"/>
              <a:ext cx="533075" cy="9691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7173" y="6188904"/>
            <a:ext cx="258129" cy="365125"/>
          </a:xfrm>
          <a:prstGeom prst="rect">
            <a:avLst/>
          </a:prstGeom>
        </p:spPr>
        <p:txBody>
          <a:bodyPr/>
          <a:lstStyle/>
          <a:p>
            <a:fld id="{5116C895-348D-4FA1-AC3F-6A98EE2CBA6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31847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Instruction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93488" y="1245629"/>
            <a:ext cx="6163975" cy="439419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AU" dirty="0">
                <a:ea typeface="Calibri" panose="020F0502020204030204" pitchFamily="34" charset="0"/>
                <a:cs typeface="Times New Roman" panose="02020603050405020304" pitchFamily="18" charset="0"/>
              </a:rPr>
              <a:t>The aim of this investigation is to investigate how birds’ 'beaks' have adapted to suit their environment.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AU" dirty="0">
                <a:ea typeface="Calibri" panose="020F0502020204030204" pitchFamily="34" charset="0"/>
                <a:cs typeface="Times New Roman" panose="02020603050405020304" pitchFamily="18" charset="0"/>
              </a:rPr>
              <a:t>For this investigation, you will pretend you are a hungry stick-bird. Use different types of 'beaks' to pick up as many 'food items' as you can. This investigation should be done with a partner.</a:t>
            </a:r>
          </a:p>
          <a:p>
            <a:pPr marL="0" indent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AU" b="1" dirty="0">
                <a:ea typeface="Calibri" panose="020F0502020204030204" pitchFamily="34" charset="0"/>
                <a:cs typeface="Times New Roman" panose="02020603050405020304" pitchFamily="18" charset="0"/>
              </a:rPr>
              <a:t>Materials</a:t>
            </a:r>
          </a:p>
          <a:p>
            <a:pPr marL="0" indent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AU" dirty="0">
                <a:ea typeface="Calibri" panose="020F0502020204030204" pitchFamily="34" charset="0"/>
                <a:cs typeface="Times New Roman" panose="02020603050405020304" pitchFamily="18" charset="0"/>
              </a:rPr>
              <a:t>You will need the following:</a:t>
            </a:r>
          </a:p>
          <a:p>
            <a:pPr marL="285750" indent="-28575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AU" dirty="0">
                <a:ea typeface="Calibri" panose="020F0502020204030204" pitchFamily="34" charset="0"/>
                <a:cs typeface="Times New Roman" panose="02020603050405020304" pitchFamily="18" charset="0"/>
              </a:rPr>
              <a:t>‘food items’ (for example you could use pasta, craft match sticks, paddle pop sticks, rice bubbles, popcorn, rice, lollies)</a:t>
            </a:r>
          </a:p>
          <a:p>
            <a:pPr marL="285750" indent="-28575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AU" dirty="0">
                <a:ea typeface="Calibri" panose="020F0502020204030204" pitchFamily="34" charset="0"/>
                <a:cs typeface="Times New Roman" panose="02020603050405020304" pitchFamily="18" charset="0"/>
              </a:rPr>
              <a:t>'beaks' (for example you could use tongs, tweezers, skewers, small thin branches that have fallen from a tree, pliers, scissors, chopsticks)</a:t>
            </a:r>
          </a:p>
          <a:p>
            <a:pPr marL="285750" indent="-28575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AU" dirty="0">
                <a:ea typeface="Calibri" panose="020F0502020204030204" pitchFamily="34" charset="0"/>
                <a:cs typeface="Times New Roman" panose="02020603050405020304" pitchFamily="18" charset="0"/>
              </a:rPr>
              <a:t>bowls or other types of containers to put the ‘food items’ in</a:t>
            </a:r>
          </a:p>
          <a:p>
            <a:pPr marL="285750" indent="-28575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AU" dirty="0">
                <a:ea typeface="Calibri" panose="020F0502020204030204" pitchFamily="34" charset="0"/>
                <a:cs typeface="Times New Roman" panose="02020603050405020304" pitchFamily="18" charset="0"/>
              </a:rPr>
              <a:t>container to put all the 'beaks' in</a:t>
            </a:r>
          </a:p>
          <a:p>
            <a:pPr marL="285750" indent="-28575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AU" dirty="0">
                <a:ea typeface="Calibri" panose="020F0502020204030204" pitchFamily="34" charset="0"/>
                <a:cs typeface="Times New Roman" panose="02020603050405020304" pitchFamily="18" charset="0"/>
              </a:rPr>
              <a:t>stop-watch or timer</a:t>
            </a:r>
          </a:p>
          <a:p>
            <a:pPr marL="285750" indent="-28575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AU" dirty="0">
                <a:ea typeface="Calibri" panose="020F0502020204030204" pitchFamily="34" charset="0"/>
                <a:cs typeface="Times New Roman" panose="02020603050405020304" pitchFamily="18" charset="0"/>
              </a:rPr>
              <a:t>ruler or tape measure</a:t>
            </a:r>
          </a:p>
          <a:p>
            <a:pPr marL="285750" indent="-28575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AU" dirty="0">
                <a:ea typeface="Calibri" panose="020F0502020204030204" pitchFamily="34" charset="0"/>
                <a:cs typeface="Times New Roman" panose="02020603050405020304" pitchFamily="18" charset="0"/>
              </a:rPr>
              <a:t>1 metre square area</a:t>
            </a:r>
            <a:endParaRPr lang="en-AU" dirty="0"/>
          </a:p>
          <a:p>
            <a:pPr marL="285750" indent="-28575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AU" dirty="0">
                <a:ea typeface="Calibri" panose="020F0502020204030204" pitchFamily="34" charset="0"/>
                <a:cs typeface="Times New Roman" panose="02020603050405020304" pitchFamily="18" charset="0"/>
              </a:rPr>
              <a:t>student workbook</a:t>
            </a:r>
          </a:p>
          <a:p>
            <a:pPr marL="285750" indent="-28575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AU" dirty="0">
                <a:ea typeface="Calibri" panose="020F0502020204030204" pitchFamily="34" charset="0"/>
                <a:cs typeface="Times New Roman" panose="02020603050405020304" pitchFamily="18" charset="0"/>
              </a:rPr>
              <a:t>a clipboard or book to put the copy of slide 8 so that it is easier for you to record</a:t>
            </a:r>
          </a:p>
        </p:txBody>
      </p:sp>
      <p:grpSp>
        <p:nvGrpSpPr>
          <p:cNvPr id="34" name="Group 33" descr="stick-bird"/>
          <p:cNvGrpSpPr/>
          <p:nvPr/>
        </p:nvGrpSpPr>
        <p:grpSpPr>
          <a:xfrm flipH="1">
            <a:off x="6749126" y="1882511"/>
            <a:ext cx="2166025" cy="2925923"/>
            <a:chOff x="630673" y="3365927"/>
            <a:chExt cx="1919271" cy="2925923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1138785" y="4556436"/>
              <a:ext cx="385215" cy="805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138785" y="5361886"/>
              <a:ext cx="0" cy="8521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524000" y="4556436"/>
              <a:ext cx="316473" cy="805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1836582" y="5361886"/>
              <a:ext cx="1" cy="8171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822313" y="4389120"/>
              <a:ext cx="955903" cy="6575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143325" y="6214029"/>
              <a:ext cx="175746" cy="778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1138785" y="6179009"/>
              <a:ext cx="195850" cy="35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961093" y="6214029"/>
              <a:ext cx="177693" cy="466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841122" y="6182901"/>
              <a:ext cx="175746" cy="778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1836582" y="6147881"/>
              <a:ext cx="195850" cy="35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1658890" y="6182901"/>
              <a:ext cx="177693" cy="466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778216" y="3565836"/>
              <a:ext cx="517512" cy="819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 flipV="1">
              <a:off x="2295728" y="3561944"/>
              <a:ext cx="254216" cy="4691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2219205" y="3723906"/>
              <a:ext cx="132296" cy="1334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49" name="Straight Connector 48"/>
            <p:cNvCxnSpPr/>
            <p:nvPr/>
          </p:nvCxnSpPr>
          <p:spPr>
            <a:xfrm flipH="1" flipV="1">
              <a:off x="2337233" y="3961830"/>
              <a:ext cx="212711" cy="693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2300268" y="3459156"/>
              <a:ext cx="151428" cy="1057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2295728" y="3365927"/>
              <a:ext cx="124839" cy="1990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2235095" y="3437145"/>
              <a:ext cx="60635" cy="127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630673" y="5046709"/>
              <a:ext cx="196176" cy="569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692932" y="4827435"/>
              <a:ext cx="129377" cy="2192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658560" y="4990860"/>
              <a:ext cx="163752" cy="55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1050587" y="4385228"/>
              <a:ext cx="727629" cy="8988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988330" y="4381336"/>
              <a:ext cx="789886" cy="8210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1140730" y="4393012"/>
              <a:ext cx="637486" cy="9617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1245141" y="4392687"/>
              <a:ext cx="533075" cy="9691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" name="Picture 2" descr="Earthworm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66" y="5792363"/>
            <a:ext cx="976725" cy="76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Earthworm&#10;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349" y="5808071"/>
            <a:ext cx="976725" cy="76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Earthworm&#10;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832" y="5792363"/>
            <a:ext cx="976725" cy="76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Earthwor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315" y="5808071"/>
            <a:ext cx="976725" cy="76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Earthworm&#10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388" y="5808071"/>
            <a:ext cx="976725" cy="76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302" y="6636423"/>
            <a:ext cx="1116951" cy="13223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800" dirty="0"/>
              <a:t>Images from </a:t>
            </a:r>
            <a:r>
              <a:rPr lang="en-AU" sz="800" dirty="0" err="1"/>
              <a:t>Pixabay</a:t>
            </a:r>
            <a:endParaRPr lang="en-AU" sz="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7173" y="6188904"/>
            <a:ext cx="258129" cy="365125"/>
          </a:xfrm>
          <a:prstGeom prst="rect">
            <a:avLst/>
          </a:prstGeom>
        </p:spPr>
        <p:txBody>
          <a:bodyPr/>
          <a:lstStyle/>
          <a:p>
            <a:fld id="{5116C895-348D-4FA1-AC3F-6A98EE2CBA6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37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Collect resources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92100" y="1390544"/>
            <a:ext cx="8628224" cy="4236529"/>
          </a:xfr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AU" b="1" dirty="0">
                <a:ea typeface="Calibri" panose="020F0502020204030204" pitchFamily="34" charset="0"/>
                <a:cs typeface="Times New Roman" panose="02020603050405020304" pitchFamily="18" charset="0"/>
              </a:rPr>
              <a:t>Preparation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AU" dirty="0">
                <a:ea typeface="Calibri" panose="020F0502020204030204" pitchFamily="34" charset="0"/>
                <a:cs typeface="Times New Roman" panose="02020603050405020304" pitchFamily="18" charset="0"/>
              </a:rPr>
              <a:t> Set up your 'beaks' and ‘food items’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AU" dirty="0">
                <a:ea typeface="Calibri" panose="020F0502020204030204" pitchFamily="34" charset="0"/>
                <a:cs typeface="Times New Roman" panose="02020603050405020304" pitchFamily="18" charset="0"/>
              </a:rPr>
              <a:t>Next, measure out a 1 m x 1 m square. In science, this is called a quadrat. A quadrat helps make sure that each round of the investigation a fair test. This way, you can compare your results with class peers and family members once you have completed the investigation. Use a tape measure, rope, string, sticks or pegs to mark the corners and borders of your 1m x 1m square quadrat. The photos on the next slide will show you how to do this.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AU" dirty="0">
                <a:ea typeface="Calibri" panose="020F0502020204030204" pitchFamily="34" charset="0"/>
                <a:cs typeface="Times New Roman" panose="02020603050405020304" pitchFamily="18" charset="0"/>
              </a:rPr>
              <a:t>Before you begin your investigation, predict which ‘beak’ will be the most successful with picking up the most food. Explain your prediction.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7173" y="6188904"/>
            <a:ext cx="258129" cy="365125"/>
          </a:xfrm>
          <a:prstGeom prst="rect">
            <a:avLst/>
          </a:prstGeom>
        </p:spPr>
        <p:txBody>
          <a:bodyPr/>
          <a:lstStyle/>
          <a:p>
            <a:fld id="{5116C895-348D-4FA1-AC3F-6A98EE2CBA6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67252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Procedure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292100" y="1391557"/>
            <a:ext cx="7985283" cy="341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AutoNum type="arabicPeriod"/>
            </a:pPr>
            <a:r>
              <a:rPr lang="en-A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Scatter one type of food item over the quadrat.</a:t>
            </a:r>
          </a:p>
          <a:p>
            <a:pPr marL="34290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AutoNum type="arabicPeriod"/>
            </a:pPr>
            <a:r>
              <a:rPr lang="en-A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 a friend or adult to start timing and remove the blind-fold.</a:t>
            </a:r>
          </a:p>
          <a:p>
            <a:pPr marL="34290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AutoNum type="arabicPeriod"/>
            </a:pPr>
            <a:r>
              <a:rPr lang="en-A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stick-bird 30 seconds to pick up as many 'food items' as possible. </a:t>
            </a:r>
          </a:p>
          <a:p>
            <a:pPr marL="34290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AutoNum type="arabicPeriod"/>
            </a:pPr>
            <a:r>
              <a:rPr lang="en-A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 the number of ‘food items’ next to the type of ‘beak’ used (data) on slide 8 of this PowerPoint.</a:t>
            </a:r>
          </a:p>
          <a:p>
            <a:pPr marL="34290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AutoNum type="arabicPeriod"/>
            </a:pPr>
            <a:r>
              <a:rPr lang="en-A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Repeat steps 1-5 three more times.</a:t>
            </a:r>
          </a:p>
          <a:p>
            <a:pPr marL="34290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AutoNum type="arabicPeriod"/>
            </a:pPr>
            <a:r>
              <a:rPr lang="en-A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Analyse your data and then complete the questions in your student workbook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7173" y="6188904"/>
            <a:ext cx="258129" cy="365125"/>
          </a:xfrm>
          <a:prstGeom prst="rect">
            <a:avLst/>
          </a:prstGeom>
        </p:spPr>
        <p:txBody>
          <a:bodyPr/>
          <a:lstStyle/>
          <a:p>
            <a:fld id="{5116C895-348D-4FA1-AC3F-6A98EE2CBA6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35846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make a quadrat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294660" y="1324303"/>
            <a:ext cx="8628224" cy="4756901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Collect a tape measure or ruler, some rope or string and four sticks or skewers.</a:t>
            </a:r>
          </a:p>
        </p:txBody>
      </p:sp>
      <p:pic>
        <p:nvPicPr>
          <p:cNvPr id="15" name="Picture 14" descr="Materials needed to create a quadrat: tape measure, string, four sticks/skewers.&#10;Grass background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36" y="1975474"/>
            <a:ext cx="1952625" cy="14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1397876" y="3702753"/>
            <a:ext cx="914400" cy="25614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/>
              <a:t>Materials</a:t>
            </a:r>
          </a:p>
        </p:txBody>
      </p:sp>
      <p:pic>
        <p:nvPicPr>
          <p:cNvPr id="11" name="Picture 10" descr="tape measure, string, wooden skewer marking a corner of the quadrat, on grass background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236" y="1970393"/>
            <a:ext cx="1981372" cy="14814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57032" y="3692161"/>
            <a:ext cx="2315780" cy="23862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/>
              <a:t>Marking out the quadrat</a:t>
            </a:r>
          </a:p>
        </p:txBody>
      </p:sp>
      <p:pic>
        <p:nvPicPr>
          <p:cNvPr id="12" name="Picture 11" descr="tape measure, string, wooden skewer marking a corner of the quadrat, on grass background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284" y="1970393"/>
            <a:ext cx="1975275" cy="148145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966262" y="3681621"/>
            <a:ext cx="2286000" cy="27727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/>
              <a:t>Marking out the quadrat</a:t>
            </a:r>
          </a:p>
        </p:txBody>
      </p:sp>
      <p:pic>
        <p:nvPicPr>
          <p:cNvPr id="13" name="Picture 12" descr="tape measure, string in a metre square shape, wooden skewers in each corner of the quadrat, on grass background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2525" y="4088943"/>
            <a:ext cx="1944793" cy="194479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342223" y="6112245"/>
            <a:ext cx="2145395" cy="29176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/>
              <a:t>1 metre square quadrat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8017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92100" y="1284660"/>
            <a:ext cx="8488765" cy="990403"/>
          </a:xfrm>
        </p:spPr>
        <p:txBody>
          <a:bodyPr/>
          <a:lstStyle/>
          <a:p>
            <a:pPr marL="0" indent="0">
              <a:buNone/>
            </a:pPr>
            <a:r>
              <a:rPr lang="en-AU" dirty="0">
                <a:solidFill>
                  <a:schemeClr val="tx1"/>
                </a:solidFill>
              </a:rPr>
              <a:t>In this table you should change the food and beak items to what you are using. This is an example of what your data table should look like. </a:t>
            </a:r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Results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C31CC4-085A-48C7-A1E5-070FCC596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fld id="{54B9D45D-5402-4300-B1EC-41833DB2EBEC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Content Placeholder 4" descr="table to write results of&#10; investigation">
            <a:extLst>
              <a:ext uri="{FF2B5EF4-FFF2-40B4-BE49-F238E27FC236}">
                <a16:creationId xmlns:a16="http://schemas.microsoft.com/office/drawing/2014/main" id="{72A9FBC4-F4A1-4DB5-98BF-5CCF1A1738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4796370"/>
              </p:ext>
            </p:extLst>
          </p:nvPr>
        </p:nvGraphicFramePr>
        <p:xfrm>
          <a:off x="787845" y="2794732"/>
          <a:ext cx="7631560" cy="2525973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1907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7890">
                  <a:extLst>
                    <a:ext uri="{9D8B030D-6E8A-4147-A177-3AD203B41FA5}">
                      <a16:colId xmlns:a16="http://schemas.microsoft.com/office/drawing/2014/main" val="4042609624"/>
                    </a:ext>
                  </a:extLst>
                </a:gridCol>
                <a:gridCol w="1907890">
                  <a:extLst>
                    <a:ext uri="{9D8B030D-6E8A-4147-A177-3AD203B41FA5}">
                      <a16:colId xmlns:a16="http://schemas.microsoft.com/office/drawing/2014/main" val="330026920"/>
                    </a:ext>
                  </a:extLst>
                </a:gridCol>
                <a:gridCol w="1907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8042">
                <a:tc>
                  <a:txBody>
                    <a:bodyPr/>
                    <a:lstStyle/>
                    <a:p>
                      <a:endParaRPr lang="en-AU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165" marR="68165" marT="81000" marB="81000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pasta</a:t>
                      </a:r>
                    </a:p>
                  </a:txBody>
                  <a:tcPr marL="68165" marR="68165" marT="81000" marB="81000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seeds</a:t>
                      </a:r>
                    </a:p>
                  </a:txBody>
                  <a:tcPr marL="68165" marR="68165" marT="81000" marB="81000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lollies</a:t>
                      </a:r>
                    </a:p>
                  </a:txBody>
                  <a:tcPr marL="68165" marR="68165" marT="81000" marB="81000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915">
                <a:tc>
                  <a:txBody>
                    <a:bodyPr/>
                    <a:lstStyle/>
                    <a:p>
                      <a:r>
                        <a:rPr lang="en-AU" sz="1400" dirty="0">
                          <a:solidFill>
                            <a:schemeClr val="tx2"/>
                          </a:solidFill>
                        </a:rPr>
                        <a:t>tweezers</a:t>
                      </a:r>
                    </a:p>
                  </a:txBody>
                  <a:tcPr marL="68165" marR="68165" marT="81000" marB="81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400" dirty="0">
                        <a:solidFill>
                          <a:schemeClr val="tx2"/>
                        </a:solidFill>
                      </a:endParaRPr>
                    </a:p>
                  </a:txBody>
                  <a:tcPr marL="68165" marR="68165" marT="81000" marB="81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400" dirty="0">
                        <a:solidFill>
                          <a:schemeClr val="tx2"/>
                        </a:solidFill>
                      </a:endParaRPr>
                    </a:p>
                  </a:txBody>
                  <a:tcPr marL="68165" marR="68165" marT="81000" marB="81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400" dirty="0">
                        <a:solidFill>
                          <a:schemeClr val="tx2"/>
                        </a:solidFill>
                      </a:endParaRPr>
                    </a:p>
                  </a:txBody>
                  <a:tcPr marL="68165" marR="68165" marT="81000" marB="81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672">
                <a:tc>
                  <a:txBody>
                    <a:bodyPr/>
                    <a:lstStyle/>
                    <a:p>
                      <a:r>
                        <a:rPr lang="en-AU" sz="1400" dirty="0">
                          <a:solidFill>
                            <a:schemeClr val="tx2"/>
                          </a:solidFill>
                        </a:rPr>
                        <a:t>tongs</a:t>
                      </a:r>
                    </a:p>
                  </a:txBody>
                  <a:tcPr marL="68165" marR="68165" marT="81000" marB="81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400" dirty="0">
                        <a:solidFill>
                          <a:schemeClr val="tx2"/>
                        </a:solidFill>
                      </a:endParaRPr>
                    </a:p>
                  </a:txBody>
                  <a:tcPr marL="68165" marR="68165" marT="81000" marB="81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400" dirty="0">
                        <a:solidFill>
                          <a:schemeClr val="tx2"/>
                        </a:solidFill>
                      </a:endParaRPr>
                    </a:p>
                  </a:txBody>
                  <a:tcPr marL="68165" marR="68165" marT="81000" marB="81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400" dirty="0">
                        <a:solidFill>
                          <a:schemeClr val="tx2"/>
                        </a:solidFill>
                      </a:endParaRPr>
                    </a:p>
                  </a:txBody>
                  <a:tcPr marL="68165" marR="68165" marT="81000" marB="81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672">
                <a:tc>
                  <a:txBody>
                    <a:bodyPr/>
                    <a:lstStyle/>
                    <a:p>
                      <a:r>
                        <a:rPr lang="en-AU" sz="1400" dirty="0">
                          <a:solidFill>
                            <a:schemeClr val="tx2"/>
                          </a:solidFill>
                        </a:rPr>
                        <a:t>spoons</a:t>
                      </a:r>
                    </a:p>
                  </a:txBody>
                  <a:tcPr marL="68165" marR="68165" marT="81000" marB="81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400" dirty="0">
                        <a:solidFill>
                          <a:schemeClr val="tx2"/>
                        </a:solidFill>
                      </a:endParaRPr>
                    </a:p>
                  </a:txBody>
                  <a:tcPr marL="68165" marR="68165" marT="81000" marB="81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400" dirty="0">
                        <a:solidFill>
                          <a:schemeClr val="tx2"/>
                        </a:solidFill>
                      </a:endParaRPr>
                    </a:p>
                  </a:txBody>
                  <a:tcPr marL="68165" marR="68165" marT="81000" marB="81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400" dirty="0">
                        <a:solidFill>
                          <a:schemeClr val="tx2"/>
                        </a:solidFill>
                      </a:endParaRPr>
                    </a:p>
                  </a:txBody>
                  <a:tcPr marL="68165" marR="68165" marT="81000" marB="81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672">
                <a:tc>
                  <a:txBody>
                    <a:bodyPr/>
                    <a:lstStyle/>
                    <a:p>
                      <a:r>
                        <a:rPr lang="en-AU" sz="1400" dirty="0">
                          <a:solidFill>
                            <a:schemeClr val="tx2"/>
                          </a:solidFill>
                        </a:rPr>
                        <a:t>scissors</a:t>
                      </a:r>
                    </a:p>
                  </a:txBody>
                  <a:tcPr marL="68165" marR="68165" marT="81000" marB="81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400" dirty="0">
                        <a:solidFill>
                          <a:schemeClr val="tx2"/>
                        </a:solidFill>
                      </a:endParaRPr>
                    </a:p>
                  </a:txBody>
                  <a:tcPr marL="68165" marR="68165" marT="81000" marB="81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400" dirty="0">
                        <a:solidFill>
                          <a:schemeClr val="tx2"/>
                        </a:solidFill>
                      </a:endParaRPr>
                    </a:p>
                  </a:txBody>
                  <a:tcPr marL="68165" marR="68165" marT="81000" marB="81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400" dirty="0">
                        <a:solidFill>
                          <a:schemeClr val="tx2"/>
                        </a:solidFill>
                      </a:endParaRPr>
                    </a:p>
                  </a:txBody>
                  <a:tcPr marL="68165" marR="68165" marT="81000" marB="81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147018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AU" dirty="0"/>
              <a:t>Answer these questions in your student workbook.</a:t>
            </a:r>
          </a:p>
          <a:p>
            <a:pPr marL="342900" indent="-342900">
              <a:buAutoNum type="arabicPeriod"/>
            </a:pPr>
            <a:r>
              <a:rPr lang="en-AU">
                <a:latin typeface="Arial"/>
                <a:cs typeface="Arial"/>
              </a:rPr>
              <a:t>Check your prediction. Was it correct? Explain what went well for your </a:t>
            </a:r>
            <a:r>
              <a:rPr lang="en-AU" dirty="0">
                <a:latin typeface="Arial"/>
                <a:cs typeface="Arial"/>
              </a:rPr>
              <a:t>prediction to be true. If it wasn’t correct? Why?</a:t>
            </a:r>
          </a:p>
          <a:p>
            <a:pPr marL="342900" indent="-342900">
              <a:buAutoNum type="arabicPeriod"/>
            </a:pPr>
            <a:r>
              <a:rPr lang="en-AU">
                <a:latin typeface="Arial"/>
                <a:cs typeface="Arial"/>
              </a:rPr>
              <a:t>What patterns or trends could you see after you analysed the data?</a:t>
            </a:r>
            <a:endParaRPr lang="en-AU" dirty="0"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Which type of beak picked up the most food? Why? 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Which type of beak wasn’t as successful? Why? 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What didn’t work well in this investigation?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What would you change in this investigation so that there were more successes?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Analyse the data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70475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DoE">
      <a:dk1>
        <a:srgbClr val="000000"/>
      </a:dk1>
      <a:lt1>
        <a:srgbClr val="FFFFFF"/>
      </a:lt1>
      <a:dk2>
        <a:srgbClr val="041E42"/>
      </a:dk2>
      <a:lt2>
        <a:srgbClr val="C8DCF0"/>
      </a:lt2>
      <a:accent1>
        <a:srgbClr val="1D428A"/>
      </a:accent1>
      <a:accent2>
        <a:srgbClr val="407EC9"/>
      </a:accent2>
      <a:accent3>
        <a:srgbClr val="6CACE4"/>
      </a:accent3>
      <a:accent4>
        <a:srgbClr val="C8DCF0"/>
      </a:accent4>
      <a:accent5>
        <a:srgbClr val="CE0037"/>
      </a:accent5>
      <a:accent6>
        <a:srgbClr val="F3B8B5"/>
      </a:accent6>
      <a:hlink>
        <a:srgbClr val="385E9D"/>
      </a:hlink>
      <a:folHlink>
        <a:srgbClr val="6CACE4"/>
      </a:folHlink>
    </a:clrScheme>
    <a:fontScheme name="DoE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dirty="0" err="1" smtClean="0"/>
        </a:defPPr>
      </a:lstStyle>
    </a:txDef>
  </a:objectDefaults>
  <a:extraClrSchemeLst/>
  <a:custClrLst>
    <a:custClr name="Corporate 1">
      <a:srgbClr val="19233E"/>
    </a:custClr>
    <a:custClr name="Corporate 2">
      <a:srgbClr val="D70C3D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s/Parents 1">
      <a:srgbClr val="1D428A"/>
    </a:custClr>
    <a:custClr name="Teachers/Parents 2">
      <a:srgbClr val="385E9D"/>
    </a:custClr>
    <a:custClr name="Teachers/Parents 3">
      <a:srgbClr val="407EC9"/>
    </a:custClr>
    <a:custClr name="Teachers/Parents 4">
      <a:srgbClr val="6CACE4"/>
    </a:custClr>
    <a:custClr name="Teachers/Parents 5">
      <a:srgbClr val="C8C9C7"/>
    </a:custClr>
    <a:custClr name="Teachers/Parents 6">
      <a:srgbClr val="E6E7EA"/>
    </a:custClr>
    <a:custClr name="Teachers/Parents 7">
      <a:srgbClr val="9D2235"/>
    </a:custClr>
    <a:custClr name="BLANK">
      <a:srgbClr val="FFFFFF"/>
    </a:custClr>
    <a:custClr name="BLANK">
      <a:srgbClr val="FFFFFF"/>
    </a:custClr>
    <a:custClr name="BLANK">
      <a:srgbClr val="FFFFFF"/>
    </a:custClr>
    <a:custClr name="Students 1">
      <a:srgbClr val="A4C8E1"/>
    </a:custClr>
    <a:custClr name="Students 2">
      <a:srgbClr val="C6DAE7"/>
    </a:custClr>
    <a:custClr name="Students 3">
      <a:srgbClr val="E56A54"/>
    </a:custClr>
    <a:custClr name="Students 4">
      <a:srgbClr val="E9C4C7"/>
    </a:custClr>
  </a:custClrLst>
  <a:extLst>
    <a:ext uri="{05A4C25C-085E-4340-85A3-A5531E510DB2}">
      <thm15:themeFamily xmlns:thm15="http://schemas.microsoft.com/office/thememl/2012/main" name="Presentation2" id="{194286F9-A69C-C04A-9C65-EDD35AC15C23}" vid="{E6071ACF-7E90-7341-BDC4-DC4E0B0332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A1EA123AD67744A854930532A2E65B" ma:contentTypeVersion="11" ma:contentTypeDescription="Create a new document." ma:contentTypeScope="" ma:versionID="23c0864e5b88d81ca16fc313bc51c4f7">
  <xsd:schema xmlns:xsd="http://www.w3.org/2001/XMLSchema" xmlns:xs="http://www.w3.org/2001/XMLSchema" xmlns:p="http://schemas.microsoft.com/office/2006/metadata/properties" xmlns:ns2="2b8f126a-38b9-4492-be35-a33a4edb6fbd" xmlns:ns3="3b666755-876b-42ff-b409-4240f06f7e75" targetNamespace="http://schemas.microsoft.com/office/2006/metadata/properties" ma:root="true" ma:fieldsID="d9fd3039fd129bb607c92dfde4e669f0" ns2:_="" ns3:_="">
    <xsd:import namespace="2b8f126a-38b9-4492-be35-a33a4edb6fbd"/>
    <xsd:import namespace="3b666755-876b-42ff-b409-4240f06f7e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8f126a-38b9-4492-be35-a33a4edb6f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666755-876b-42ff-b409-4240f06f7e7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7804F1-46B6-4DFD-B512-F6A44A62EC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997047-12E4-405A-ACE7-E6E4DFC01DDF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2b8f126a-38b9-4492-be35-a33a4edb6fbd"/>
    <ds:schemaRef ds:uri="http://schemas.microsoft.com/office/infopath/2007/PartnerControls"/>
    <ds:schemaRef ds:uri="3b666755-876b-42ff-b409-4240f06f7e7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3211698-C34C-4D0B-A20B-277B9F5827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8f126a-38b9-4492-be35-a33a4edb6fbd"/>
    <ds:schemaRef ds:uri="3b666755-876b-42ff-b409-4240f06f7e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AC_DoE_Powerpoint_standard_V2_Arial</Template>
  <TotalTime>2</TotalTime>
  <Words>615</Words>
  <Application>Microsoft Office PowerPoint</Application>
  <PresentationFormat>On-screen Show (4:3)</PresentationFormat>
  <Paragraphs>64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Courier New</vt:lpstr>
      <vt:lpstr>Montserrat Medium</vt:lpstr>
      <vt:lpstr>Times New Roman</vt:lpstr>
      <vt:lpstr>Office Theme</vt:lpstr>
      <vt:lpstr>Science and technology – Learning Sequence – Stage 3, Living world</vt:lpstr>
      <vt:lpstr>Stick-bird investigation</vt:lpstr>
      <vt:lpstr>Hands on activity</vt:lpstr>
      <vt:lpstr>Instruction</vt:lpstr>
      <vt:lpstr>Collect resources</vt:lpstr>
      <vt:lpstr>Procedure</vt:lpstr>
      <vt:lpstr>How to make a quadrat</vt:lpstr>
      <vt:lpstr>Results</vt:lpstr>
      <vt:lpstr>Analyse the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Stick bird investigation science and technology Stage 3</dc:title>
  <dc:creator>NSW DoE</dc:creator>
  <cp:lastModifiedBy>Jill Andrew</cp:lastModifiedBy>
  <cp:revision>8</cp:revision>
  <dcterms:created xsi:type="dcterms:W3CDTF">2020-05-05T05:24:53Z</dcterms:created>
  <dcterms:modified xsi:type="dcterms:W3CDTF">2020-06-26T00:56:18Z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0x010100F9A1EA123AD67744A854930532A2E65B</vt:lpwstr>
  </property>
</Properties>
</file>