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360" r:id="rId2"/>
    <p:sldId id="355" r:id="rId3"/>
    <p:sldId id="362" r:id="rId4"/>
    <p:sldId id="363" r:id="rId5"/>
    <p:sldId id="343" r:id="rId6"/>
    <p:sldId id="356" r:id="rId7"/>
    <p:sldId id="354" r:id="rId8"/>
    <p:sldId id="358" r:id="rId9"/>
    <p:sldId id="353" r:id="rId10"/>
    <p:sldId id="344" r:id="rId11"/>
    <p:sldId id="357" r:id="rId12"/>
    <p:sldId id="350" r:id="rId13"/>
    <p:sldId id="359" r:id="rId14"/>
    <p:sldId id="346" r:id="rId15"/>
    <p:sldId id="347" r:id="rId16"/>
    <p:sldId id="348" r:id="rId17"/>
    <p:sldId id="322" r:id="rId18"/>
  </p:sldIdLst>
  <p:sldSz cx="9144000" cy="6858000" type="screen4x3"/>
  <p:notesSz cx="6805613" cy="9939338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9C43"/>
    <a:srgbClr val="3878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4" autoAdjust="0"/>
    <p:restoredTop sz="82345" autoAdjust="0"/>
  </p:normalViewPr>
  <p:slideViewPr>
    <p:cSldViewPr>
      <p:cViewPr>
        <p:scale>
          <a:sx n="66" d="100"/>
          <a:sy n="66" d="100"/>
        </p:scale>
        <p:origin x="-1218" y="-246"/>
      </p:cViewPr>
      <p:guideLst>
        <p:guide orient="horz" pos="2160"/>
        <p:guide pos="2880"/>
      </p:guideLst>
    </p:cSldViewPr>
  </p:slideViewPr>
  <p:notesTextViewPr>
    <p:cViewPr>
      <p:scale>
        <a:sx n="85" d="100"/>
        <a:sy n="85" d="100"/>
      </p:scale>
      <p:origin x="0" y="0"/>
    </p:cViewPr>
  </p:notesTextViewPr>
  <p:sorterViewPr>
    <p:cViewPr>
      <p:scale>
        <a:sx n="120" d="100"/>
        <a:sy n="120" d="100"/>
      </p:scale>
      <p:origin x="0" y="3348"/>
    </p:cViewPr>
  </p:sorterViewPr>
  <p:notesViewPr>
    <p:cSldViewPr>
      <p:cViewPr varScale="1">
        <p:scale>
          <a:sx n="73" d="100"/>
          <a:sy n="73" d="100"/>
        </p:scale>
        <p:origin x="-2256" y="-102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-53578" y="1117"/>
            <a:ext cx="2949099" cy="496967"/>
          </a:xfrm>
          <a:prstGeom prst="rect">
            <a:avLst/>
          </a:prstGeom>
        </p:spPr>
        <p:txBody>
          <a:bodyPr vert="horz" lIns="92134" tIns="46067" rIns="92134" bIns="46067" rtlCol="0"/>
          <a:lstStyle>
            <a:lvl1pPr algn="l">
              <a:defRPr sz="1200"/>
            </a:lvl1pPr>
          </a:lstStyle>
          <a:p>
            <a:r>
              <a:rPr lang="en-AU" dirty="0"/>
              <a:t>CP Update 2015 Module </a:t>
            </a:r>
            <a:r>
              <a:rPr lang="en-AU" dirty="0" smtClean="0"/>
              <a:t>3</a:t>
            </a:r>
            <a:endParaRPr lang="en-AU" dirty="0"/>
          </a:p>
          <a:p>
            <a:r>
              <a:rPr lang="en-AU" i="1" dirty="0"/>
              <a:t>Identifying and responding to </a:t>
            </a:r>
            <a:r>
              <a:rPr lang="en-AU" i="1" dirty="0" smtClean="0"/>
              <a:t>problematic sexual behaviours</a:t>
            </a:r>
            <a:endParaRPr lang="en-AU" i="1" dirty="0"/>
          </a:p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2134" tIns="46067" rIns="92134" bIns="46067" rtlCol="0"/>
          <a:lstStyle>
            <a:lvl1pPr algn="r">
              <a:defRPr sz="1200"/>
            </a:lvl1pPr>
          </a:lstStyle>
          <a:p>
            <a:fld id="{3178D96C-60A0-4A63-B484-F26573B8A013}" type="datetimeFigureOut">
              <a:rPr lang="en-AU" smtClean="0"/>
              <a:t>16/12/2014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099" cy="496967"/>
          </a:xfrm>
          <a:prstGeom prst="rect">
            <a:avLst/>
          </a:prstGeom>
        </p:spPr>
        <p:txBody>
          <a:bodyPr vert="horz" lIns="92134" tIns="46067" rIns="92134" bIns="46067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7"/>
            <a:ext cx="2949099" cy="496967"/>
          </a:xfrm>
          <a:prstGeom prst="rect">
            <a:avLst/>
          </a:prstGeom>
        </p:spPr>
        <p:txBody>
          <a:bodyPr vert="horz" lIns="92134" tIns="46067" rIns="92134" bIns="46067" rtlCol="0" anchor="b"/>
          <a:lstStyle>
            <a:lvl1pPr algn="r">
              <a:defRPr sz="1200"/>
            </a:lvl1pPr>
          </a:lstStyle>
          <a:p>
            <a:fld id="{A08E0EC0-8D51-4B63-BEEB-54250ADF24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9857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6967"/>
          </a:xfrm>
          <a:prstGeom prst="rect">
            <a:avLst/>
          </a:prstGeom>
        </p:spPr>
        <p:txBody>
          <a:bodyPr vert="horz" lIns="92134" tIns="46067" rIns="92134" bIns="46067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2134" tIns="46067" rIns="92134" bIns="46067" rtlCol="0"/>
          <a:lstStyle>
            <a:lvl1pPr algn="r">
              <a:defRPr sz="1200"/>
            </a:lvl1pPr>
          </a:lstStyle>
          <a:p>
            <a:fld id="{24EA210E-59AD-4F78-B42F-AC4AE3A4CF5C}" type="datetimeFigureOut">
              <a:rPr lang="en-AU" smtClean="0"/>
              <a:t>16/12/2014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34" tIns="46067" rIns="92134" bIns="46067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7"/>
            <a:ext cx="5444490" cy="4472702"/>
          </a:xfrm>
          <a:prstGeom prst="rect">
            <a:avLst/>
          </a:prstGeom>
        </p:spPr>
        <p:txBody>
          <a:bodyPr vert="horz" lIns="92134" tIns="46067" rIns="92134" bIns="4606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6967"/>
          </a:xfrm>
          <a:prstGeom prst="rect">
            <a:avLst/>
          </a:prstGeom>
        </p:spPr>
        <p:txBody>
          <a:bodyPr vert="horz" lIns="92134" tIns="46067" rIns="92134" bIns="46067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6967"/>
          </a:xfrm>
          <a:prstGeom prst="rect">
            <a:avLst/>
          </a:prstGeom>
        </p:spPr>
        <p:txBody>
          <a:bodyPr vert="horz" lIns="92134" tIns="46067" rIns="92134" bIns="46067" rtlCol="0" anchor="b"/>
          <a:lstStyle>
            <a:lvl1pPr algn="r">
              <a:defRPr sz="1200"/>
            </a:lvl1pPr>
          </a:lstStyle>
          <a:p>
            <a:fld id="{5736C850-3351-4F89-8A89-D7F7B49B9B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7350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6C850-3351-4F89-8A89-D7F7B49B9BFC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223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6C850-3351-4F89-8A89-D7F7B49B9BFC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28478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6C850-3351-4F89-8A89-D7F7B49B9BFC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28478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6C850-3351-4F89-8A89-D7F7B49B9BFC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28478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6C850-3351-4F89-8A89-D7F7B49B9BFC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28478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6C850-3351-4F89-8A89-D7F7B49B9BFC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28478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6C850-3351-4F89-8A89-D7F7B49B9BFC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28478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6C850-3351-4F89-8A89-D7F7B49B9BFC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28478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6C850-3351-4F89-8A89-D7F7B49B9BFC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2847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6C850-3351-4F89-8A89-D7F7B49B9BFC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2847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6C850-3351-4F89-8A89-D7F7B49B9BFC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2847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6C850-3351-4F89-8A89-D7F7B49B9BFC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2847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6C850-3351-4F89-8A89-D7F7B49B9BFC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2847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6C850-3351-4F89-8A89-D7F7B49B9BFC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28478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6C850-3351-4F89-8A89-D7F7B49B9BFC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28478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6C850-3351-4F89-8A89-D7F7B49B9BFC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28478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6C850-3351-4F89-8A89-D7F7B49B9BFC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2847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1092-8426-4736-8BB8-4F8E4AC454F6}" type="datetimeFigureOut">
              <a:rPr lang="en-AU" smtClean="0"/>
              <a:t>16/12/2014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34F3-9642-4134-B5BB-9FFB40D852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9435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1092-8426-4736-8BB8-4F8E4AC454F6}" type="datetimeFigureOut">
              <a:rPr lang="en-AU" smtClean="0"/>
              <a:t>16/12/2014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34F3-9642-4134-B5BB-9FFB40D852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2520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1092-8426-4736-8BB8-4F8E4AC454F6}" type="datetimeFigureOut">
              <a:rPr lang="en-AU" smtClean="0"/>
              <a:t>16/12/2014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34F3-9642-4134-B5BB-9FFB40D852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9315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1092-8426-4736-8BB8-4F8E4AC454F6}" type="datetimeFigureOut">
              <a:rPr lang="en-AU" smtClean="0"/>
              <a:t>16/12/2014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34F3-9642-4134-B5BB-9FFB40D852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570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1092-8426-4736-8BB8-4F8E4AC454F6}" type="datetimeFigureOut">
              <a:rPr lang="en-AU" smtClean="0"/>
              <a:t>16/12/2014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34F3-9642-4134-B5BB-9FFB40D852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940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1092-8426-4736-8BB8-4F8E4AC454F6}" type="datetimeFigureOut">
              <a:rPr lang="en-AU" smtClean="0"/>
              <a:t>16/12/2014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34F3-9642-4134-B5BB-9FFB40D852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9021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1092-8426-4736-8BB8-4F8E4AC454F6}" type="datetimeFigureOut">
              <a:rPr lang="en-AU" smtClean="0"/>
              <a:t>16/12/2014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34F3-9642-4134-B5BB-9FFB40D852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0431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1092-8426-4736-8BB8-4F8E4AC454F6}" type="datetimeFigureOut">
              <a:rPr lang="en-AU" smtClean="0"/>
              <a:t>16/12/2014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34F3-9642-4134-B5BB-9FFB40D852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7635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1092-8426-4736-8BB8-4F8E4AC454F6}" type="datetimeFigureOut">
              <a:rPr lang="en-AU" smtClean="0"/>
              <a:t>16/12/2014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34F3-9642-4134-B5BB-9FFB40D852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1077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1092-8426-4736-8BB8-4F8E4AC454F6}" type="datetimeFigureOut">
              <a:rPr lang="en-AU" smtClean="0"/>
              <a:t>16/12/2014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34F3-9642-4134-B5BB-9FFB40D852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3096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1092-8426-4736-8BB8-4F8E4AC454F6}" type="datetimeFigureOut">
              <a:rPr lang="en-AU" smtClean="0"/>
              <a:t>16/12/2014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34F3-9642-4134-B5BB-9FFB40D852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1082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1092-8426-4736-8BB8-4F8E4AC454F6}" type="datetimeFigureOut">
              <a:rPr lang="en-AU" smtClean="0"/>
              <a:t>16/12/2014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34F3-9642-4134-B5BB-9FFB40D852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6155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91092-8426-4736-8BB8-4F8E4AC454F6}" type="datetimeFigureOut">
              <a:rPr lang="en-AU" smtClean="0"/>
              <a:t>16/12/2014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134F3-9642-4134-B5BB-9FFB40D852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7007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www.google.com.au/imgres?imgurl=http://www.hillcrestps.wa.edu.au/uploaded_files/site_header/canon_powershot_sx20is_135.jpg&amp;imgrefurl=http://www.hillcrestps.wa.edu.au/&amp;h=3000&amp;w=4000&amp;tbnid=wKDGfTyWMJUL3M:&amp;zoom=1&amp;q=school&amp;docid=mYkPRMBZt17gyM&amp;hl=en&amp;ei=6pZ7VLOaFoml8QX9wIGoBg&amp;tbm=isch&amp;ved=0CDMQMygrMCs4rAI&amp;iact=rc&amp;uact=3&amp;dur=4073&amp;page=19&amp;start=340&amp;ndsp=17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keepthemsafe.nsw.gov.au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epthemsafe.nsw.gov.au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jpeg"/><Relationship Id="rId5" Type="http://schemas.openxmlformats.org/officeDocument/2006/relationships/hyperlink" Target="http://www.fpq.com.au/publications/fsBrochures/Br_Sexual_Behaviours.php" TargetMode="External"/><Relationship Id="rId4" Type="http://schemas.openxmlformats.org/officeDocument/2006/relationships/hyperlink" Target="http://www.keepthemsafe.nsw.gov.au/initiatives/acute_services/new_street_adolescent_service_progra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munity.nsw.gov.au/docswr/_assets/main/documents/docs_data/cs_quarterly_report_to_partner_agencies_december_2013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176972"/>
            <a:ext cx="4104456" cy="1470025"/>
          </a:xfrm>
        </p:spPr>
        <p:txBody>
          <a:bodyPr>
            <a:noAutofit/>
          </a:bodyPr>
          <a:lstStyle/>
          <a:p>
            <a:pPr algn="l"/>
            <a:r>
              <a:rPr lang="en-AU" sz="4000" dirty="0"/>
              <a:t>Module 3</a:t>
            </a:r>
            <a:r>
              <a:rPr lang="en-AU" sz="4800" dirty="0">
                <a:solidFill>
                  <a:srgbClr val="249C43"/>
                </a:solidFill>
              </a:rPr>
              <a:t/>
            </a:r>
            <a:br>
              <a:rPr lang="en-AU" sz="4800" dirty="0">
                <a:solidFill>
                  <a:srgbClr val="249C43"/>
                </a:solidFill>
              </a:rPr>
            </a:br>
            <a:r>
              <a:rPr lang="en-AU" sz="3600" dirty="0" smtClean="0">
                <a:solidFill>
                  <a:srgbClr val="00B050"/>
                </a:solidFill>
              </a:rPr>
              <a:t>Identifying and responding to sexual behaviours in students</a:t>
            </a:r>
            <a:endParaRPr lang="en-AU" sz="3600" dirty="0">
              <a:solidFill>
                <a:srgbClr val="00B050"/>
              </a:solidFill>
            </a:endParaRPr>
          </a:p>
        </p:txBody>
      </p:sp>
      <p:pic>
        <p:nvPicPr>
          <p:cNvPr id="4" name="Picture 4" descr="footer.jp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529" y="5799572"/>
            <a:ext cx="9144000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395536" y="601057"/>
            <a:ext cx="4248472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b="0" i="0" u="none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4000" dirty="0" smtClean="0">
                <a:solidFill>
                  <a:schemeClr val="tx1"/>
                </a:solidFill>
              </a:rPr>
              <a:t>CHILD PROTECTION UPDATE 2015</a:t>
            </a:r>
            <a:endParaRPr lang="en-AU" sz="40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76456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22CBAE9-A1C6-469E-A08B-A5F2DC449F48}" type="slidenum">
              <a:rPr lang="en-AU" smtClean="0"/>
              <a:t>1</a:t>
            </a:fld>
            <a:endParaRPr lang="en-AU" dirty="0"/>
          </a:p>
        </p:txBody>
      </p:sp>
      <p:pic>
        <p:nvPicPr>
          <p:cNvPr id="7" name="Picture 6" descr="http://t2.gstatic.com/images?q=tbn:ANd9GcR0MkwKptid8915VfbPA-44jxyN3u_O6mZ4iSFU8zjhf3qbPpS5ZQ">
            <a:hlinkClick r:id="rId4"/>
          </p:cNvPr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154"/>
          <a:stretch/>
        </p:blipFill>
        <p:spPr bwMode="auto">
          <a:xfrm>
            <a:off x="5508104" y="691572"/>
            <a:ext cx="3024336" cy="44656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97035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55780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en-AU" dirty="0" smtClean="0">
                <a:solidFill>
                  <a:srgbClr val="00B050"/>
                </a:solidFill>
              </a:rPr>
              <a:t>Recognising problematic sexual behaviour</a:t>
            </a:r>
            <a:endParaRPr lang="en-AU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808" y="1859283"/>
            <a:ext cx="8229600" cy="4525963"/>
          </a:xfrm>
        </p:spPr>
        <p:txBody>
          <a:bodyPr>
            <a:normAutofit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en-AU" b="1" dirty="0" smtClean="0"/>
              <a:t>Activity – read the scenarios and discuss:</a:t>
            </a:r>
          </a:p>
          <a:p>
            <a:pPr>
              <a:spcAft>
                <a:spcPts val="2400"/>
              </a:spcAft>
            </a:pPr>
            <a:r>
              <a:rPr lang="en-AU" dirty="0" smtClean="0"/>
              <a:t>Is this normal behaviour?</a:t>
            </a:r>
            <a:endParaRPr lang="en-AU" dirty="0"/>
          </a:p>
          <a:p>
            <a:pPr>
              <a:spcAft>
                <a:spcPts val="2400"/>
              </a:spcAft>
            </a:pPr>
            <a:r>
              <a:rPr lang="en-AU" dirty="0" smtClean="0"/>
              <a:t>Is this something I should be worried about?</a:t>
            </a:r>
            <a:endParaRPr lang="en-AU" dirty="0"/>
          </a:p>
          <a:p>
            <a:pPr>
              <a:spcAft>
                <a:spcPts val="2400"/>
              </a:spcAft>
            </a:pPr>
            <a:r>
              <a:rPr lang="en-AU" dirty="0" smtClean="0"/>
              <a:t>Should this be reported?</a:t>
            </a:r>
            <a:endParaRPr lang="en-AU" dirty="0"/>
          </a:p>
        </p:txBody>
      </p:sp>
      <p:pic>
        <p:nvPicPr>
          <p:cNvPr id="4" name="Picture 4" descr="footer.jp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8" y="5860577"/>
            <a:ext cx="9144000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604448" y="54452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22CBAE9-A1C6-469E-A08B-A5F2DC449F48}" type="slidenum">
              <a:rPr lang="en-AU" smtClean="0"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15708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>
                <a:solidFill>
                  <a:srgbClr val="249C43"/>
                </a:solidFill>
              </a:rPr>
              <a:t>Responding to sexual behaviours</a:t>
            </a:r>
            <a:endParaRPr lang="en-AU" dirty="0">
              <a:solidFill>
                <a:srgbClr val="249C4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/>
              <a:t>When deciding how to respond…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identify and consider the behaviour</a:t>
            </a:r>
          </a:p>
          <a:p>
            <a:r>
              <a:rPr lang="en-AU" dirty="0" smtClean="0"/>
              <a:t>explore the context of the behaviour.</a:t>
            </a:r>
          </a:p>
          <a:p>
            <a:pPr marL="457200" lvl="1" indent="0">
              <a:buNone/>
            </a:pPr>
            <a:endParaRPr lang="en-AU" dirty="0" smtClean="0"/>
          </a:p>
        </p:txBody>
      </p:sp>
      <p:pic>
        <p:nvPicPr>
          <p:cNvPr id="4" name="Picture 4" descr="footer.jp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529" y="5799572"/>
            <a:ext cx="9144000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604448" y="54452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22CBAE9-A1C6-469E-A08B-A5F2DC449F48}" type="slidenum">
              <a:rPr lang="en-AU" smtClean="0"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69898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>
                <a:solidFill>
                  <a:srgbClr val="249C43"/>
                </a:solidFill>
              </a:rPr>
              <a:t>Traffic Lights framework</a:t>
            </a:r>
            <a:endParaRPr lang="en-AU" dirty="0">
              <a:solidFill>
                <a:srgbClr val="249C4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939336" cy="46805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sz="3500" dirty="0" smtClean="0"/>
              <a:t>A guide to identify, understand and respond to sexual behaviours:</a:t>
            </a:r>
          </a:p>
          <a:p>
            <a:pPr marL="0" indent="0">
              <a:buNone/>
            </a:pPr>
            <a:endParaRPr lang="en-AU" sz="3500" dirty="0"/>
          </a:p>
          <a:p>
            <a:pPr marL="0" indent="0">
              <a:buNone/>
            </a:pPr>
            <a:r>
              <a:rPr lang="en-AU" sz="3500" dirty="0" smtClean="0">
                <a:solidFill>
                  <a:srgbClr val="00B050"/>
                </a:solidFill>
              </a:rPr>
              <a:t>GREEN </a:t>
            </a:r>
            <a:r>
              <a:rPr lang="en-AU" sz="3500" dirty="0" smtClean="0"/>
              <a:t>part </a:t>
            </a:r>
            <a:r>
              <a:rPr lang="en-AU" sz="3500" dirty="0"/>
              <a:t>of normal and healthy </a:t>
            </a:r>
            <a:r>
              <a:rPr lang="en-AU" sz="3500" dirty="0" smtClean="0"/>
              <a:t>development</a:t>
            </a:r>
            <a:endParaRPr lang="en-AU" sz="35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AU" sz="35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AU" sz="3500" dirty="0" smtClean="0">
                <a:solidFill>
                  <a:srgbClr val="FFC000"/>
                </a:solidFill>
              </a:rPr>
              <a:t>ORANGE </a:t>
            </a:r>
            <a:r>
              <a:rPr lang="en-AU" sz="3500" dirty="0" smtClean="0"/>
              <a:t>cause for concern</a:t>
            </a:r>
          </a:p>
          <a:p>
            <a:pPr marL="0" indent="0">
              <a:buNone/>
            </a:pPr>
            <a:endParaRPr lang="en-AU" sz="35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AU" sz="3500" dirty="0" smtClean="0">
                <a:solidFill>
                  <a:srgbClr val="FF0000"/>
                </a:solidFill>
              </a:rPr>
              <a:t>RED </a:t>
            </a:r>
            <a:r>
              <a:rPr lang="en-AU" sz="3500" dirty="0" smtClean="0"/>
              <a:t>indicates </a:t>
            </a:r>
            <a:r>
              <a:rPr lang="en-AU" sz="3500" dirty="0"/>
              <a:t>or </a:t>
            </a:r>
            <a:r>
              <a:rPr lang="en-AU" sz="3500" dirty="0" smtClean="0"/>
              <a:t>causes </a:t>
            </a:r>
            <a:r>
              <a:rPr lang="en-AU" sz="3500" dirty="0"/>
              <a:t>harm</a:t>
            </a:r>
          </a:p>
          <a:p>
            <a:pPr marL="0" indent="0">
              <a:buNone/>
              <a:tabLst>
                <a:tab pos="5297488" algn="l"/>
              </a:tabLst>
            </a:pPr>
            <a:r>
              <a:rPr lang="en-AU" sz="2000" dirty="0" smtClean="0"/>
              <a:t>	</a:t>
            </a:r>
            <a:endParaRPr lang="en-AU" sz="2000" dirty="0"/>
          </a:p>
          <a:p>
            <a:pPr marL="0" indent="0" algn="r">
              <a:buNone/>
            </a:pPr>
            <a:r>
              <a:rPr lang="en-AU" sz="2000" dirty="0" smtClean="0"/>
              <a:t>Family Planning Queensland 	</a:t>
            </a:r>
          </a:p>
        </p:txBody>
      </p:sp>
      <p:pic>
        <p:nvPicPr>
          <p:cNvPr id="4" name="Picture 4" descr="footer.jp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529" y="5799572"/>
            <a:ext cx="9144000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676456" y="54452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22CBAE9-A1C6-469E-A08B-A5F2DC449F48}" type="slidenum">
              <a:rPr lang="en-AU" smtClean="0"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97968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671" y="269776"/>
            <a:ext cx="8229600" cy="1143000"/>
          </a:xfrm>
        </p:spPr>
        <p:txBody>
          <a:bodyPr>
            <a:normAutofit/>
          </a:bodyPr>
          <a:lstStyle/>
          <a:p>
            <a:r>
              <a:rPr lang="en-AU" dirty="0" smtClean="0">
                <a:solidFill>
                  <a:srgbClr val="00B050"/>
                </a:solidFill>
              </a:rPr>
              <a:t>Case study</a:t>
            </a:r>
            <a:endParaRPr lang="en-AU" dirty="0">
              <a:solidFill>
                <a:srgbClr val="00B050"/>
              </a:solidFill>
            </a:endParaRPr>
          </a:p>
        </p:txBody>
      </p:sp>
      <p:pic>
        <p:nvPicPr>
          <p:cNvPr id="4" name="Picture 4" descr="footer.jp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529" y="5799572"/>
            <a:ext cx="9144000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27584" y="5446965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dirty="0" smtClean="0"/>
              <a:t>Mandatory </a:t>
            </a:r>
            <a:r>
              <a:rPr lang="en-AU" dirty="0"/>
              <a:t>reporter guide </a:t>
            </a:r>
            <a:r>
              <a:rPr lang="en-AU" dirty="0">
                <a:hlinkClick r:id="rId4"/>
              </a:rPr>
              <a:t>http://www.keepthemsafe.nsw.gov.au</a:t>
            </a:r>
            <a:r>
              <a:rPr lang="en-AU" dirty="0" smtClean="0">
                <a:hlinkClick r:id="rId4"/>
              </a:rPr>
              <a:t>/</a:t>
            </a:r>
            <a:endParaRPr lang="en-AU" dirty="0" smtClean="0"/>
          </a:p>
          <a:p>
            <a:pPr algn="r"/>
            <a:endParaRPr lang="en-AU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84808" y="119675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/>
              <a:t>What action do you take to: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AU" dirty="0"/>
              <a:t>protect and reassure the </a:t>
            </a:r>
            <a:r>
              <a:rPr lang="en-AU" dirty="0" smtClean="0"/>
              <a:t>child or young </a:t>
            </a:r>
            <a:r>
              <a:rPr lang="en-AU" dirty="0"/>
              <a:t>person who has been harmed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AU" dirty="0"/>
              <a:t>respond to the </a:t>
            </a:r>
            <a:r>
              <a:rPr lang="en-AU" dirty="0" smtClean="0"/>
              <a:t>child</a:t>
            </a:r>
            <a:r>
              <a:rPr lang="en-AU" dirty="0"/>
              <a:t> or </a:t>
            </a:r>
            <a:r>
              <a:rPr lang="en-AU" dirty="0" smtClean="0"/>
              <a:t>young </a:t>
            </a:r>
            <a:r>
              <a:rPr lang="en-AU" dirty="0"/>
              <a:t>person who has harmed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AU" dirty="0"/>
              <a:t>manage the incident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AU" dirty="0"/>
              <a:t>support and protect other </a:t>
            </a:r>
            <a:r>
              <a:rPr lang="en-AU" dirty="0" smtClean="0"/>
              <a:t>children</a:t>
            </a:r>
            <a:r>
              <a:rPr lang="en-AU" dirty="0"/>
              <a:t> or </a:t>
            </a:r>
            <a:r>
              <a:rPr lang="en-AU" dirty="0" smtClean="0"/>
              <a:t>young </a:t>
            </a:r>
            <a:r>
              <a:rPr lang="en-AU" dirty="0"/>
              <a:t>people who may have been harmed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AU" dirty="0"/>
              <a:t>communicate with parents?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04448" y="54452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22CBAE9-A1C6-469E-A08B-A5F2DC449F48}" type="slidenum">
              <a:rPr lang="en-AU" smtClean="0"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551469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AU" dirty="0" smtClean="0">
                <a:solidFill>
                  <a:srgbClr val="249C43"/>
                </a:solidFill>
              </a:rPr>
              <a:t>Responding to the child or young person subjected to sexual behaviour</a:t>
            </a:r>
            <a:endParaRPr lang="en-AU" dirty="0">
              <a:solidFill>
                <a:srgbClr val="249C4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435280" cy="4525963"/>
          </a:xfrm>
        </p:spPr>
        <p:txBody>
          <a:bodyPr>
            <a:normAutofit/>
          </a:bodyPr>
          <a:lstStyle/>
          <a:p>
            <a:r>
              <a:rPr lang="en-AU" sz="3000" dirty="0" smtClean="0"/>
              <a:t>show care</a:t>
            </a:r>
          </a:p>
          <a:p>
            <a:r>
              <a:rPr lang="en-AU" sz="3000" dirty="0" smtClean="0"/>
              <a:t>listen</a:t>
            </a:r>
          </a:p>
          <a:p>
            <a:r>
              <a:rPr lang="en-AU" sz="3000" dirty="0" smtClean="0"/>
              <a:t>reassure them</a:t>
            </a:r>
          </a:p>
          <a:p>
            <a:r>
              <a:rPr lang="en-AU" sz="3000" dirty="0" smtClean="0"/>
              <a:t>do not punish them</a:t>
            </a:r>
          </a:p>
          <a:p>
            <a:r>
              <a:rPr lang="en-AU" sz="3000" dirty="0" smtClean="0"/>
              <a:t>ensure safety, and appropriate follow up, at school</a:t>
            </a:r>
          </a:p>
          <a:p>
            <a:r>
              <a:rPr lang="en-AU" sz="3000" dirty="0" smtClean="0"/>
              <a:t>if a report is made to </a:t>
            </a:r>
            <a:r>
              <a:rPr lang="en-AU" sz="3000" dirty="0" smtClean="0"/>
              <a:t>Family and Community </a:t>
            </a:r>
            <a:r>
              <a:rPr lang="en-AU" sz="3000" dirty="0" smtClean="0"/>
              <a:t>Services, follow the case worker’s advice about follow up processes in the school.</a:t>
            </a:r>
          </a:p>
        </p:txBody>
      </p:sp>
      <p:pic>
        <p:nvPicPr>
          <p:cNvPr id="4" name="Picture 4" descr="footer.jp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529" y="5799572"/>
            <a:ext cx="9144000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604448" y="54452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22CBAE9-A1C6-469E-A08B-A5F2DC449F48}" type="slidenum">
              <a:rPr lang="en-AU" smtClean="0"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274119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671" y="77383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AU" sz="3900" dirty="0" smtClean="0">
                <a:solidFill>
                  <a:srgbClr val="249C43"/>
                </a:solidFill>
              </a:rPr>
              <a:t>Responding to the child or young person who has engaged in problematic sexual behaviour</a:t>
            </a:r>
            <a:endParaRPr lang="en-AU" sz="3900" dirty="0">
              <a:solidFill>
                <a:srgbClr val="249C4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/>
          </a:bodyPr>
          <a:lstStyle/>
          <a:p>
            <a:endParaRPr lang="en-AU" dirty="0" smtClean="0"/>
          </a:p>
          <a:p>
            <a:r>
              <a:rPr lang="en-AU" sz="3000" dirty="0" smtClean="0"/>
              <a:t>be mindful </a:t>
            </a:r>
            <a:r>
              <a:rPr lang="en-AU" sz="3000" dirty="0"/>
              <a:t>of </a:t>
            </a:r>
            <a:r>
              <a:rPr lang="en-AU" sz="3000" dirty="0" smtClean="0"/>
              <a:t>your own </a:t>
            </a:r>
            <a:r>
              <a:rPr lang="en-AU" sz="3000" dirty="0"/>
              <a:t>response</a:t>
            </a:r>
          </a:p>
          <a:p>
            <a:r>
              <a:rPr lang="en-AU" sz="3000" dirty="0" smtClean="0"/>
              <a:t>consider the age and development of the child or young person</a:t>
            </a:r>
          </a:p>
          <a:p>
            <a:r>
              <a:rPr lang="en-AU" sz="3000" dirty="0" smtClean="0"/>
              <a:t>implement strategies to ensure the safety of other children or young people</a:t>
            </a:r>
          </a:p>
          <a:p>
            <a:r>
              <a:rPr lang="en-AU" sz="3000" dirty="0" smtClean="0"/>
              <a:t>protect the child or young person from ‘over reactions’ within the broader school community.</a:t>
            </a:r>
          </a:p>
          <a:p>
            <a:endParaRPr lang="en-AU" dirty="0"/>
          </a:p>
        </p:txBody>
      </p:sp>
      <p:pic>
        <p:nvPicPr>
          <p:cNvPr id="4" name="Picture 4" descr="footer.jp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529" y="5799572"/>
            <a:ext cx="9144000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604448" y="54452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22CBAE9-A1C6-469E-A08B-A5F2DC449F48}" type="slidenum">
              <a:rPr lang="en-AU" smtClean="0"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73979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 fontScale="90000"/>
          </a:bodyPr>
          <a:lstStyle/>
          <a:p>
            <a:pPr algn="l">
              <a:tabLst>
                <a:tab pos="4035425" algn="l"/>
              </a:tabLst>
            </a:pPr>
            <a:r>
              <a:rPr lang="en-AU" dirty="0" smtClean="0">
                <a:solidFill>
                  <a:srgbClr val="00B050"/>
                </a:solidFill>
              </a:rPr>
              <a:t>Key messages to parents of students directly involved</a:t>
            </a:r>
            <a:endParaRPr lang="en-AU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AU" sz="3000" dirty="0" smtClean="0"/>
              <a:t>allay fears</a:t>
            </a:r>
          </a:p>
          <a:p>
            <a:r>
              <a:rPr lang="en-AU" sz="3000" dirty="0" smtClean="0"/>
              <a:t>give </a:t>
            </a:r>
            <a:r>
              <a:rPr lang="en-AU" sz="3000" dirty="0"/>
              <a:t>parents confidence that </a:t>
            </a:r>
            <a:r>
              <a:rPr lang="en-AU" sz="3000" dirty="0" smtClean="0"/>
              <a:t>the school </a:t>
            </a:r>
            <a:r>
              <a:rPr lang="en-AU" sz="3000" dirty="0"/>
              <a:t>is managing the </a:t>
            </a:r>
            <a:r>
              <a:rPr lang="en-AU" sz="3000" dirty="0" smtClean="0"/>
              <a:t>situation</a:t>
            </a:r>
          </a:p>
          <a:p>
            <a:r>
              <a:rPr lang="en-AU" sz="3000" dirty="0" smtClean="0"/>
              <a:t>support parents to be attentive to their child’s wellbeing</a:t>
            </a:r>
          </a:p>
          <a:p>
            <a:r>
              <a:rPr lang="en-AU" sz="3000" dirty="0" smtClean="0"/>
              <a:t>support parents to manage their child’s behaviour and to seek assistance if needed</a:t>
            </a:r>
          </a:p>
          <a:p>
            <a:r>
              <a:rPr lang="en-AU" sz="3000" dirty="0" smtClean="0"/>
              <a:t>share information with the broader school community on a ‘needs to know’ basis.</a:t>
            </a:r>
          </a:p>
        </p:txBody>
      </p:sp>
      <p:pic>
        <p:nvPicPr>
          <p:cNvPr id="4" name="Picture 4" descr="footer.jp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529" y="5799572"/>
            <a:ext cx="9144000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676456" y="54452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22CBAE9-A1C6-469E-A08B-A5F2DC449F48}" type="slidenum">
              <a:rPr lang="en-AU" smtClean="0"/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201006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/>
          </a:bodyPr>
          <a:lstStyle/>
          <a:p>
            <a:r>
              <a:rPr lang="en-AU" dirty="0" smtClean="0">
                <a:solidFill>
                  <a:srgbClr val="00B050"/>
                </a:solidFill>
              </a:rPr>
              <a:t>Resources</a:t>
            </a:r>
            <a:endParaRPr lang="en-AU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Mandatory Reporter </a:t>
            </a:r>
            <a:r>
              <a:rPr lang="en-AU" dirty="0"/>
              <a:t>Guide </a:t>
            </a:r>
            <a:r>
              <a:rPr lang="en-AU" dirty="0">
                <a:hlinkClick r:id="rId3"/>
              </a:rPr>
              <a:t>http://www.keepthemsafe.nsw.gov.au/</a:t>
            </a:r>
            <a:endParaRPr lang="en-AU" dirty="0"/>
          </a:p>
          <a:p>
            <a:pPr marL="0" indent="0">
              <a:buNone/>
            </a:pPr>
            <a:endParaRPr lang="en-AU" dirty="0" smtClean="0">
              <a:hlinkClick r:id="rId4"/>
            </a:endParaRPr>
          </a:p>
          <a:p>
            <a:pPr marL="0" indent="0">
              <a:buNone/>
            </a:pPr>
            <a:r>
              <a:rPr lang="en-AU" dirty="0">
                <a:hlinkClick r:id="rId5"/>
              </a:rPr>
              <a:t>Traffic Lights guide to sexual behaviours in children and young people: identify, understand and </a:t>
            </a:r>
            <a:r>
              <a:rPr lang="en-AU" dirty="0" smtClean="0">
                <a:hlinkClick r:id="rId5"/>
              </a:rPr>
              <a:t>respond </a:t>
            </a:r>
            <a:r>
              <a:rPr lang="en-AU" dirty="0" smtClean="0"/>
              <a:t>– Family Planning Queensland </a:t>
            </a:r>
          </a:p>
        </p:txBody>
      </p:sp>
      <p:pic>
        <p:nvPicPr>
          <p:cNvPr id="4" name="Picture 4" descr="footer.jpg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529" y="5799572"/>
            <a:ext cx="9144000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604448" y="54452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22CBAE9-A1C6-469E-A08B-A5F2DC449F48}" type="slidenum">
              <a:rPr lang="en-AU" smtClean="0"/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09193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AU" dirty="0" smtClean="0">
                <a:solidFill>
                  <a:srgbClr val="00B050"/>
                </a:solidFill>
              </a:rPr>
              <a:t>Session outline</a:t>
            </a:r>
            <a:endParaRPr lang="en-AU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586919" cy="4525963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AU" dirty="0"/>
              <a:t>This session includes information on:</a:t>
            </a:r>
          </a:p>
          <a:p>
            <a:pPr marL="285750" indent="-285750">
              <a:defRPr/>
            </a:pPr>
            <a:r>
              <a:rPr lang="en-AU" dirty="0" smtClean="0"/>
              <a:t>identifying problematic sexual behaviours</a:t>
            </a:r>
            <a:endParaRPr lang="en-AU" dirty="0"/>
          </a:p>
          <a:p>
            <a:pPr marL="285750" indent="-285750">
              <a:defRPr/>
            </a:pPr>
            <a:r>
              <a:rPr lang="en-AU" dirty="0" smtClean="0"/>
              <a:t>responding appropriately to:</a:t>
            </a:r>
          </a:p>
          <a:p>
            <a:pPr marL="685800" lvl="1">
              <a:defRPr/>
            </a:pPr>
            <a:r>
              <a:rPr lang="en-AU" dirty="0"/>
              <a:t>children and young </a:t>
            </a:r>
            <a:r>
              <a:rPr lang="en-AU" dirty="0" smtClean="0"/>
              <a:t>people who demonstrate sexualised, </a:t>
            </a:r>
            <a:r>
              <a:rPr lang="en-AU" dirty="0"/>
              <a:t>as well as, problematic </a:t>
            </a:r>
            <a:r>
              <a:rPr lang="en-AU" dirty="0" smtClean="0"/>
              <a:t>sexual </a:t>
            </a:r>
            <a:r>
              <a:rPr lang="en-AU" dirty="0"/>
              <a:t>behaviours </a:t>
            </a:r>
            <a:endParaRPr lang="en-AU" dirty="0" smtClean="0"/>
          </a:p>
          <a:p>
            <a:pPr marL="685800" lvl="1">
              <a:defRPr/>
            </a:pPr>
            <a:r>
              <a:rPr lang="en-AU" dirty="0" smtClean="0"/>
              <a:t>the safety</a:t>
            </a:r>
            <a:r>
              <a:rPr lang="en-AU" dirty="0"/>
              <a:t>, welfare and wellbeing </a:t>
            </a:r>
            <a:r>
              <a:rPr lang="en-AU" dirty="0" smtClean="0"/>
              <a:t>of other children </a:t>
            </a:r>
            <a:r>
              <a:rPr lang="en-AU" dirty="0"/>
              <a:t>and young </a:t>
            </a:r>
            <a:r>
              <a:rPr lang="en-AU" dirty="0" smtClean="0"/>
              <a:t>people involved</a:t>
            </a:r>
            <a:endParaRPr lang="en-AU" dirty="0"/>
          </a:p>
          <a:p>
            <a:pPr marL="285750" indent="-285750">
              <a:defRPr/>
            </a:pPr>
            <a:r>
              <a:rPr lang="en-AU" dirty="0"/>
              <a:t>staff responsibilities to follow up child protection </a:t>
            </a:r>
            <a:r>
              <a:rPr lang="en-AU" dirty="0" smtClean="0"/>
              <a:t>concerns.</a:t>
            </a: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4" name="Picture 4" descr="footer.jp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529" y="5799572"/>
            <a:ext cx="9144000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676456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22CBAE9-A1C6-469E-A08B-A5F2DC449F48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78623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AU" sz="3900" dirty="0" smtClean="0">
                <a:solidFill>
                  <a:srgbClr val="00B050"/>
                </a:solidFill>
              </a:rPr>
              <a:t>Any sexualised behaviour between students at school must be responded to, including:</a:t>
            </a:r>
            <a:endParaRPr lang="en-AU" sz="39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5871" y="2494309"/>
            <a:ext cx="4038600" cy="4525963"/>
          </a:xfrm>
        </p:spPr>
        <p:txBody>
          <a:bodyPr>
            <a:noAutofit/>
          </a:bodyPr>
          <a:lstStyle/>
          <a:p>
            <a:r>
              <a:rPr lang="en-AU" sz="3000" dirty="0" smtClean="0"/>
              <a:t>sexual play</a:t>
            </a:r>
          </a:p>
          <a:p>
            <a:r>
              <a:rPr lang="en-AU" sz="3000" dirty="0" smtClean="0"/>
              <a:t>unwanted kissing</a:t>
            </a:r>
          </a:p>
          <a:p>
            <a:r>
              <a:rPr lang="en-AU" sz="3000" dirty="0" smtClean="0"/>
              <a:t>touching in a sexual manner</a:t>
            </a:r>
          </a:p>
          <a:p>
            <a:r>
              <a:rPr lang="en-AU" sz="3000" dirty="0" smtClean="0"/>
              <a:t>communication of graphic sexual matters</a:t>
            </a:r>
          </a:p>
          <a:p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55976" y="2483768"/>
            <a:ext cx="4464496" cy="4525963"/>
          </a:xfrm>
        </p:spPr>
        <p:txBody>
          <a:bodyPr>
            <a:normAutofit/>
          </a:bodyPr>
          <a:lstStyle/>
          <a:p>
            <a:r>
              <a:rPr lang="en-AU" sz="3000" dirty="0"/>
              <a:t>oral sexual contact or making another student perform such acts</a:t>
            </a:r>
          </a:p>
          <a:p>
            <a:pPr marL="358775"/>
            <a:r>
              <a:rPr lang="en-AU" sz="3000" dirty="0"/>
              <a:t>exposing oneself or looking at another student’s </a:t>
            </a:r>
            <a:r>
              <a:rPr lang="en-AU" sz="3000" dirty="0" smtClean="0"/>
              <a:t>genitals.</a:t>
            </a:r>
            <a:endParaRPr lang="en-AU" sz="3000" dirty="0"/>
          </a:p>
        </p:txBody>
      </p:sp>
      <p:pic>
        <p:nvPicPr>
          <p:cNvPr id="4" name="Picture 4" descr="footer.jp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529" y="5799572"/>
            <a:ext cx="9144000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7484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22CBAE9-A1C6-469E-A08B-A5F2DC449F48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99978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671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AU" sz="4000" dirty="0" smtClean="0">
                <a:solidFill>
                  <a:srgbClr val="00B050"/>
                </a:solidFill>
              </a:rPr>
              <a:t>The principal must be informed if:</a:t>
            </a:r>
            <a:endParaRPr lang="en-AU" sz="4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670" y="1268760"/>
            <a:ext cx="8524817" cy="4525963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you </a:t>
            </a:r>
            <a:r>
              <a:rPr lang="en-AU" dirty="0"/>
              <a:t>learn about sexual </a:t>
            </a:r>
            <a:r>
              <a:rPr lang="en-AU" dirty="0" smtClean="0"/>
              <a:t>abuse, </a:t>
            </a:r>
            <a:r>
              <a:rPr lang="en-AU" dirty="0"/>
              <a:t>or have concerns about sexual </a:t>
            </a:r>
            <a:r>
              <a:rPr lang="en-AU" dirty="0" smtClean="0"/>
              <a:t>contact </a:t>
            </a:r>
            <a:r>
              <a:rPr lang="en-AU" dirty="0"/>
              <a:t>involving a </a:t>
            </a:r>
            <a:r>
              <a:rPr lang="en-AU" dirty="0" smtClean="0"/>
              <a:t>child or young person</a:t>
            </a:r>
          </a:p>
          <a:p>
            <a:r>
              <a:rPr lang="en-AU" dirty="0" smtClean="0"/>
              <a:t>you </a:t>
            </a:r>
            <a:r>
              <a:rPr lang="en-AU" dirty="0"/>
              <a:t>are concerned about a child or young person’s </a:t>
            </a:r>
            <a:r>
              <a:rPr lang="en-AU" dirty="0" smtClean="0"/>
              <a:t>sexual behaviour </a:t>
            </a:r>
            <a:r>
              <a:rPr lang="en-AU" dirty="0"/>
              <a:t>toward </a:t>
            </a:r>
            <a:r>
              <a:rPr lang="en-AU" dirty="0" smtClean="0"/>
              <a:t>others</a:t>
            </a:r>
          </a:p>
          <a:p>
            <a:r>
              <a:rPr lang="en-AU" dirty="0" smtClean="0"/>
              <a:t>you </a:t>
            </a:r>
            <a:r>
              <a:rPr lang="en-AU" dirty="0"/>
              <a:t>are concerned that a child or young person is at risk of sexual abuse</a:t>
            </a:r>
          </a:p>
          <a:p>
            <a:r>
              <a:rPr lang="en-AU" dirty="0" smtClean="0"/>
              <a:t>a child or young </a:t>
            </a:r>
            <a:r>
              <a:rPr lang="en-AU" dirty="0"/>
              <a:t>person’s behaviour, including sexualised behaviour, makes you worry that </a:t>
            </a:r>
            <a:r>
              <a:rPr lang="en-AU" dirty="0" smtClean="0"/>
              <a:t>they </a:t>
            </a:r>
            <a:r>
              <a:rPr lang="en-AU" dirty="0"/>
              <a:t>may </a:t>
            </a:r>
            <a:r>
              <a:rPr lang="en-AU" dirty="0" smtClean="0"/>
              <a:t>have been </a:t>
            </a:r>
            <a:r>
              <a:rPr lang="en-AU" dirty="0"/>
              <a:t>a victim of sexual </a:t>
            </a:r>
            <a:r>
              <a:rPr lang="en-AU" dirty="0" smtClean="0"/>
              <a:t>abuse.</a:t>
            </a:r>
            <a:endParaRPr lang="en-AU" dirty="0"/>
          </a:p>
        </p:txBody>
      </p:sp>
      <p:pic>
        <p:nvPicPr>
          <p:cNvPr id="4" name="Picture 4" descr="footer.jp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529" y="5799572"/>
            <a:ext cx="9144000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676456" y="544522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22CBAE9-A1C6-469E-A08B-A5F2DC449F48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45440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AU" sz="4000" dirty="0" smtClean="0">
                <a:solidFill>
                  <a:srgbClr val="00B050"/>
                </a:solidFill>
              </a:rPr>
              <a:t>Problematic sexual behaviour is: </a:t>
            </a:r>
            <a:endParaRPr lang="en-AU" sz="4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9909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/>
              <a:t>Sexual activity instigated by a child or young person, who is more powerful than the other child or young person in ways which include:</a:t>
            </a:r>
          </a:p>
          <a:p>
            <a:r>
              <a:rPr lang="en-AU" dirty="0" smtClean="0"/>
              <a:t>a </a:t>
            </a:r>
            <a:r>
              <a:rPr lang="en-AU" dirty="0"/>
              <a:t>substantial difference in </a:t>
            </a:r>
            <a:r>
              <a:rPr lang="en-AU" dirty="0" smtClean="0"/>
              <a:t>age, ability </a:t>
            </a:r>
            <a:r>
              <a:rPr lang="en-AU" dirty="0"/>
              <a:t>and/or </a:t>
            </a:r>
            <a:r>
              <a:rPr lang="en-AU" dirty="0" smtClean="0"/>
              <a:t>development </a:t>
            </a:r>
          </a:p>
          <a:p>
            <a:r>
              <a:rPr lang="en-AU" dirty="0" smtClean="0"/>
              <a:t>use of coercion, bribery, aggression </a:t>
            </a:r>
            <a:r>
              <a:rPr lang="en-AU" dirty="0"/>
              <a:t>and/or clandestine </a:t>
            </a:r>
            <a:r>
              <a:rPr lang="en-AU" dirty="0" smtClean="0"/>
              <a:t>behaviour.</a:t>
            </a:r>
          </a:p>
        </p:txBody>
      </p:sp>
      <p:pic>
        <p:nvPicPr>
          <p:cNvPr id="4" name="Picture 4" descr="footer.jp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1" y="5808662"/>
            <a:ext cx="9144000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676456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22CBAE9-A1C6-469E-A08B-A5F2DC449F48}" type="slidenum">
              <a:rPr lang="en-AU" smtClean="0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5006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AU" sz="4000" dirty="0" smtClean="0">
                <a:solidFill>
                  <a:srgbClr val="00B050"/>
                </a:solidFill>
              </a:rPr>
              <a:t>Problematic </a:t>
            </a:r>
            <a:r>
              <a:rPr lang="en-AU" sz="4000" dirty="0">
                <a:solidFill>
                  <a:srgbClr val="00B050"/>
                </a:solidFill>
              </a:rPr>
              <a:t>s</a:t>
            </a:r>
            <a:r>
              <a:rPr lang="en-AU" sz="4000" dirty="0" smtClean="0">
                <a:solidFill>
                  <a:srgbClr val="00B050"/>
                </a:solidFill>
              </a:rPr>
              <a:t>exual behaviour is:</a:t>
            </a:r>
            <a:endParaRPr lang="en-AU" sz="4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en-AU" dirty="0" smtClean="0"/>
              <a:t>sexual behaviour </a:t>
            </a:r>
            <a:r>
              <a:rPr lang="en-AU" dirty="0"/>
              <a:t>that is abnormal for age or </a:t>
            </a:r>
            <a:r>
              <a:rPr lang="en-AU" dirty="0" smtClean="0"/>
              <a:t>development and is compulsive and excessive</a:t>
            </a:r>
          </a:p>
          <a:p>
            <a:r>
              <a:rPr lang="en-AU" dirty="0" smtClean="0"/>
              <a:t>a range of behaviours </a:t>
            </a:r>
            <a:r>
              <a:rPr lang="en-AU" dirty="0"/>
              <a:t>that may require </a:t>
            </a:r>
            <a:r>
              <a:rPr lang="en-AU" dirty="0" smtClean="0"/>
              <a:t>intervention and monitoring by the school, behaviours requiring specialist support, through </a:t>
            </a:r>
            <a:r>
              <a:rPr lang="en-AU" dirty="0"/>
              <a:t>to </a:t>
            </a:r>
            <a:r>
              <a:rPr lang="en-AU" dirty="0" smtClean="0"/>
              <a:t>more serious behaviours requiring </a:t>
            </a:r>
            <a:r>
              <a:rPr lang="en-AU" dirty="0"/>
              <a:t>criminal charges and </a:t>
            </a:r>
            <a:r>
              <a:rPr lang="en-AU" dirty="0" smtClean="0"/>
              <a:t>prosecution.</a:t>
            </a:r>
            <a:endParaRPr lang="en-AU" dirty="0"/>
          </a:p>
          <a:p>
            <a:endParaRPr lang="en-AU" dirty="0" smtClean="0"/>
          </a:p>
          <a:p>
            <a:pPr marL="0" indent="0">
              <a:buNone/>
            </a:pPr>
            <a:endParaRPr lang="en-AU" sz="2400" dirty="0" smtClean="0"/>
          </a:p>
        </p:txBody>
      </p:sp>
      <p:pic>
        <p:nvPicPr>
          <p:cNvPr id="4" name="Picture 4" descr="footer.jp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529" y="5799572"/>
            <a:ext cx="9144000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676456" y="544522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22CBAE9-A1C6-469E-A08B-A5F2DC449F48}" type="slidenum">
              <a:rPr lang="en-AU" smtClean="0"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33037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249C43"/>
                </a:solidFill>
              </a:rPr>
              <a:t>Why </a:t>
            </a:r>
            <a:r>
              <a:rPr lang="en-US" dirty="0" smtClean="0">
                <a:solidFill>
                  <a:srgbClr val="249C43"/>
                </a:solidFill>
              </a:rPr>
              <a:t>is intervention important?</a:t>
            </a:r>
            <a:endParaRPr lang="en-AU" dirty="0">
              <a:solidFill>
                <a:srgbClr val="249C4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671" y="1196752"/>
            <a:ext cx="8229600" cy="4785395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altLang="en-US" sz="3000" dirty="0" smtClean="0"/>
              <a:t>Problematic and </a:t>
            </a:r>
            <a:r>
              <a:rPr lang="en-US" altLang="en-US" sz="3000" dirty="0" err="1" smtClean="0"/>
              <a:t>sexualised</a:t>
            </a:r>
            <a:r>
              <a:rPr lang="en-US" altLang="en-US" sz="3000" dirty="0" smtClean="0"/>
              <a:t> </a:t>
            </a:r>
            <a:r>
              <a:rPr lang="en-US" altLang="en-US" sz="3000" dirty="0" err="1" smtClean="0"/>
              <a:t>behaviour</a:t>
            </a:r>
            <a:r>
              <a:rPr lang="en-US" altLang="en-US" sz="3000" dirty="0" smtClean="0"/>
              <a:t> can be: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en-US" sz="3000" dirty="0" smtClean="0"/>
              <a:t>harmful </a:t>
            </a:r>
            <a:r>
              <a:rPr lang="en-US" altLang="en-US" sz="3000" dirty="0"/>
              <a:t>to other </a:t>
            </a:r>
            <a:r>
              <a:rPr lang="en-US" altLang="en-US" sz="3000" dirty="0" smtClean="0"/>
              <a:t>children or young people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en-US" sz="3000" dirty="0" smtClean="0"/>
              <a:t>harmful </a:t>
            </a:r>
            <a:r>
              <a:rPr lang="en-US" altLang="en-US" sz="3000" dirty="0"/>
              <a:t>to </a:t>
            </a:r>
            <a:r>
              <a:rPr lang="en-US" altLang="en-US" sz="3000" dirty="0" smtClean="0"/>
              <a:t>the child or young person engaging in </a:t>
            </a:r>
            <a:r>
              <a:rPr lang="en-US" altLang="en-US" sz="3000" dirty="0" err="1" smtClean="0"/>
              <a:t>sexualised</a:t>
            </a:r>
            <a:r>
              <a:rPr lang="en-US" altLang="en-US" sz="3000" dirty="0" smtClean="0"/>
              <a:t> </a:t>
            </a:r>
            <a:r>
              <a:rPr lang="en-US" altLang="en-US" sz="3000" dirty="0" err="1" smtClean="0"/>
              <a:t>behaviour</a:t>
            </a:r>
            <a:r>
              <a:rPr lang="en-US" altLang="en-US" sz="3000" dirty="0" smtClean="0"/>
              <a:t> because of:</a:t>
            </a:r>
          </a:p>
          <a:p>
            <a:pPr lvl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</a:pPr>
            <a:r>
              <a:rPr lang="en-US" altLang="en-US" sz="2500" dirty="0" smtClean="0"/>
              <a:t>increased </a:t>
            </a:r>
            <a:r>
              <a:rPr lang="en-US" altLang="en-US" sz="2500" dirty="0"/>
              <a:t>risk of being </a:t>
            </a:r>
            <a:r>
              <a:rPr lang="en-US" altLang="en-US" sz="2500" dirty="0" smtClean="0"/>
              <a:t>abused themselves</a:t>
            </a:r>
            <a:endParaRPr lang="en-US" altLang="en-US" sz="2500" dirty="0"/>
          </a:p>
          <a:p>
            <a:pPr lvl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</a:pPr>
            <a:r>
              <a:rPr lang="en-US" altLang="en-US" sz="2500" dirty="0" smtClean="0"/>
              <a:t>disruption </a:t>
            </a:r>
            <a:r>
              <a:rPr lang="en-US" altLang="en-US" sz="2500" dirty="0"/>
              <a:t>to </a:t>
            </a:r>
            <a:r>
              <a:rPr lang="en-US" altLang="en-US" sz="2500" dirty="0" smtClean="0"/>
              <a:t>developmental </a:t>
            </a:r>
            <a:r>
              <a:rPr lang="en-US" altLang="en-US" sz="2500" dirty="0"/>
              <a:t>life stages</a:t>
            </a:r>
          </a:p>
          <a:p>
            <a:pPr lvl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</a:pPr>
            <a:r>
              <a:rPr lang="en-US" altLang="en-US" sz="2500" dirty="0" err="1" smtClean="0"/>
              <a:t>stigmatisation</a:t>
            </a:r>
            <a:r>
              <a:rPr lang="en-US" altLang="en-US" sz="2500" dirty="0" smtClean="0"/>
              <a:t> or identity </a:t>
            </a:r>
            <a:r>
              <a:rPr lang="en-US" altLang="en-US" sz="2500" dirty="0"/>
              <a:t>issues</a:t>
            </a:r>
          </a:p>
          <a:p>
            <a:pPr lvl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</a:pPr>
            <a:r>
              <a:rPr lang="en-US" altLang="en-US" sz="2500" dirty="0" smtClean="0"/>
              <a:t>child </a:t>
            </a:r>
            <a:r>
              <a:rPr lang="en-US" altLang="en-US" sz="2500" dirty="0"/>
              <a:t>protection issues may be unresolved </a:t>
            </a:r>
          </a:p>
          <a:p>
            <a:pPr lvl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</a:pPr>
            <a:r>
              <a:rPr lang="en-US" altLang="en-US" sz="2500" dirty="0"/>
              <a:t>r</a:t>
            </a:r>
            <a:r>
              <a:rPr lang="en-US" altLang="en-US" sz="2500" dirty="0" smtClean="0"/>
              <a:t>isk </a:t>
            </a:r>
            <a:r>
              <a:rPr lang="en-US" altLang="en-US" sz="2500" dirty="0"/>
              <a:t>of </a:t>
            </a:r>
            <a:r>
              <a:rPr lang="en-US" altLang="en-US" sz="2500" dirty="0" smtClean="0"/>
              <a:t>the </a:t>
            </a:r>
            <a:r>
              <a:rPr lang="en-US" altLang="en-US" sz="2500" dirty="0" err="1" smtClean="0"/>
              <a:t>behaviour</a:t>
            </a:r>
            <a:r>
              <a:rPr lang="en-US" altLang="en-US" sz="2500" dirty="0" smtClean="0"/>
              <a:t> </a:t>
            </a:r>
            <a:r>
              <a:rPr lang="en-US" altLang="en-US" sz="2500" dirty="0"/>
              <a:t>escalating and continuing into adolescence and </a:t>
            </a:r>
            <a:r>
              <a:rPr lang="en-US" altLang="en-US" sz="2500" dirty="0" smtClean="0"/>
              <a:t>adulthood.</a:t>
            </a:r>
            <a:r>
              <a:rPr lang="en-US" altLang="en-US" sz="2500" b="1" dirty="0" smtClean="0"/>
              <a:t>	</a:t>
            </a:r>
            <a:endParaRPr lang="en-AU" sz="2500" dirty="0"/>
          </a:p>
        </p:txBody>
      </p:sp>
      <p:pic>
        <p:nvPicPr>
          <p:cNvPr id="4" name="Picture 4" descr="footer.jp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529" y="5799572"/>
            <a:ext cx="9144000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676456" y="544522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22CBAE9-A1C6-469E-A08B-A5F2DC449F48}" type="slidenum">
              <a:rPr lang="en-AU" smtClean="0"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61999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/>
          </a:bodyPr>
          <a:lstStyle/>
          <a:p>
            <a:r>
              <a:rPr lang="en-AU" dirty="0" smtClean="0">
                <a:solidFill>
                  <a:srgbClr val="00B050"/>
                </a:solidFill>
              </a:rPr>
              <a:t>Some statistics</a:t>
            </a:r>
            <a:endParaRPr lang="en-AU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5973"/>
            <a:ext cx="7715200" cy="5001419"/>
          </a:xfrm>
        </p:spPr>
        <p:txBody>
          <a:bodyPr>
            <a:normAutofit/>
          </a:bodyPr>
          <a:lstStyle/>
          <a:p>
            <a:r>
              <a:rPr lang="en-AU" sz="2800" dirty="0" smtClean="0"/>
              <a:t>Over the 3 month period from October – December 2013, </a:t>
            </a:r>
            <a:r>
              <a:rPr lang="en-AU" sz="2800" dirty="0" smtClean="0"/>
              <a:t>Family and Community </a:t>
            </a:r>
            <a:r>
              <a:rPr lang="en-AU" sz="2800" dirty="0" smtClean="0"/>
              <a:t>Services received </a:t>
            </a:r>
            <a:r>
              <a:rPr lang="en-AU" sz="2800" b="1" dirty="0" smtClean="0"/>
              <a:t>406 reports </a:t>
            </a:r>
            <a:r>
              <a:rPr lang="en-AU" sz="2800" dirty="0" smtClean="0"/>
              <a:t>from NSW public schools where ‘</a:t>
            </a:r>
            <a:r>
              <a:rPr lang="en-AU" sz="2800" dirty="0"/>
              <a:t>Child inappropriate sexual </a:t>
            </a:r>
            <a:r>
              <a:rPr lang="en-AU" sz="2800" dirty="0" smtClean="0"/>
              <a:t>behaviour’ was the primary reported issue for risk of significant harm report.</a:t>
            </a:r>
            <a:r>
              <a:rPr lang="en-AU" sz="2800" dirty="0"/>
              <a:t>	</a:t>
            </a:r>
            <a:endParaRPr lang="en-AU" sz="2800" dirty="0" smtClean="0"/>
          </a:p>
          <a:p>
            <a:pPr marL="0" indent="0" algn="r">
              <a:buNone/>
            </a:pPr>
            <a:endParaRPr lang="en-AU" sz="1800" dirty="0" smtClean="0"/>
          </a:p>
          <a:p>
            <a:pPr marL="0" indent="0" algn="r">
              <a:buNone/>
            </a:pPr>
            <a:r>
              <a:rPr lang="en-AU" sz="1800" dirty="0" smtClean="0"/>
              <a:t>Community Services </a:t>
            </a:r>
            <a:r>
              <a:rPr lang="en-AU" sz="1800" dirty="0">
                <a:hlinkClick r:id="rId3" action="ppaction://hlinkfile"/>
              </a:rPr>
              <a:t>Quarterly Report to Partner Agencies </a:t>
            </a:r>
            <a:r>
              <a:rPr lang="en-AU" sz="1800" dirty="0" smtClean="0">
                <a:hlinkClick r:id="rId3" action="ppaction://hlinkfile"/>
              </a:rPr>
              <a:t>– October to December 2013</a:t>
            </a:r>
            <a:endParaRPr lang="en-AU" sz="1800" dirty="0" smtClean="0"/>
          </a:p>
          <a:p>
            <a:pPr marL="0" indent="0" algn="r">
              <a:buNone/>
            </a:pPr>
            <a:endParaRPr lang="en-AU" sz="1200" dirty="0" smtClean="0"/>
          </a:p>
          <a:p>
            <a:pPr marL="0" indent="0" algn="r">
              <a:buNone/>
            </a:pPr>
            <a:endParaRPr lang="en-AU" sz="2000" b="1" i="1" dirty="0"/>
          </a:p>
        </p:txBody>
      </p:sp>
      <p:pic>
        <p:nvPicPr>
          <p:cNvPr id="4" name="Picture 4" descr="footer.jpg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529" y="5799572"/>
            <a:ext cx="9144000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676456" y="544522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22CBAE9-A1C6-469E-A08B-A5F2DC449F48}" type="slidenum">
              <a:rPr lang="en-AU" smtClean="0"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19175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435280" cy="1143000"/>
          </a:xfrm>
        </p:spPr>
        <p:txBody>
          <a:bodyPr>
            <a:noAutofit/>
          </a:bodyPr>
          <a:lstStyle/>
          <a:p>
            <a:pPr algn="l"/>
            <a:r>
              <a:rPr lang="en-AU" sz="3900" dirty="0" smtClean="0">
                <a:solidFill>
                  <a:srgbClr val="249C43"/>
                </a:solidFill>
              </a:rPr>
              <a:t>Why do children and young people engage in problematic sexual behaviour?</a:t>
            </a:r>
            <a:endParaRPr lang="en-AU" sz="3900" dirty="0">
              <a:solidFill>
                <a:srgbClr val="249C4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671" y="1711349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dirty="0" smtClean="0">
                <a:latin typeface="+mj-lt"/>
              </a:rPr>
              <a:t>there is no single reason or cause for this behaviour but there is a high correlation with a history of trauma and abuse</a:t>
            </a:r>
          </a:p>
          <a:p>
            <a:pPr algn="r">
              <a:lnSpc>
                <a:spcPct val="90000"/>
              </a:lnSpc>
            </a:pPr>
            <a:r>
              <a:rPr lang="en-AU" dirty="0" smtClean="0">
                <a:latin typeface="+mj-lt"/>
              </a:rPr>
              <a:t>between 35 to 50% have been sexually abused</a:t>
            </a:r>
          </a:p>
          <a:p>
            <a:pPr>
              <a:lnSpc>
                <a:spcPct val="90000"/>
              </a:lnSpc>
            </a:pPr>
            <a:r>
              <a:rPr lang="en-AU" dirty="0">
                <a:latin typeface="+mj-lt"/>
              </a:rPr>
              <a:t>a</a:t>
            </a:r>
            <a:r>
              <a:rPr lang="en-AU" dirty="0" smtClean="0">
                <a:latin typeface="+mj-lt"/>
              </a:rPr>
              <a:t> similar proportion have experienced physical or emotional abuse or neglect or have witnessed parental violence</a:t>
            </a:r>
          </a:p>
          <a:p>
            <a:pPr marL="0" indent="0" algn="r">
              <a:lnSpc>
                <a:spcPct val="90000"/>
              </a:lnSpc>
              <a:buNone/>
            </a:pPr>
            <a:endParaRPr lang="en-AU" sz="800" i="1" dirty="0" smtClean="0">
              <a:latin typeface="+mj-lt"/>
            </a:endParaRPr>
          </a:p>
          <a:p>
            <a:pPr marL="0" indent="0" algn="r">
              <a:lnSpc>
                <a:spcPct val="90000"/>
              </a:lnSpc>
              <a:buNone/>
            </a:pPr>
            <a:r>
              <a:rPr lang="en-AU" sz="2000" i="1" dirty="0" smtClean="0">
                <a:latin typeface="+mj-lt"/>
              </a:rPr>
              <a:t>Children with problem sexual behaviours and their families, </a:t>
            </a:r>
            <a:r>
              <a:rPr lang="en-AU" sz="2000" dirty="0" smtClean="0">
                <a:latin typeface="+mj-lt"/>
              </a:rPr>
              <a:t>Human Services, Victoria </a:t>
            </a:r>
            <a:r>
              <a:rPr lang="en-AU" sz="2000" dirty="0" smtClean="0"/>
              <a:t>2011</a:t>
            </a:r>
            <a:r>
              <a:rPr lang="en-AU" sz="2000" dirty="0" smtClean="0">
                <a:latin typeface="+mj-lt"/>
              </a:rPr>
              <a:t>.</a:t>
            </a:r>
            <a:endParaRPr lang="en-AU" sz="2000" dirty="0">
              <a:latin typeface="+mj-lt"/>
            </a:endParaRPr>
          </a:p>
        </p:txBody>
      </p:sp>
      <p:pic>
        <p:nvPicPr>
          <p:cNvPr id="4" name="Picture 4" descr="footer.jp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529" y="5799572"/>
            <a:ext cx="9144000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676456" y="544522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22CBAE9-A1C6-469E-A08B-A5F2DC449F48}" type="slidenum">
              <a:rPr lang="en-AU" smtClean="0"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261783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2&quot; unique_id=&quot;10002&quot;&gt;&lt;object type=&quot;3&quot; unique_id=&quot;12594&quot;&gt;&lt;property id=&quot;20148&quot; value=&quot;5&quot;/&gt;&lt;property id=&quot;20300&quot; value=&quot;Slide 1 - &amp;quot;Module 3 Identifying and responding to sexual behaviours in students&amp;quot;&quot;/&gt;&lt;property id=&quot;20307&quot; value=&quot;360&quot;/&gt;&lt;/object&gt;&lt;object type=&quot;3&quot; unique_id=&quot;12595&quot;&gt;&lt;property id=&quot;20148&quot; value=&quot;5&quot;/&gt;&lt;property id=&quot;20300&quot; value=&quot;Slide 2 - &amp;quot;Session outline&amp;quot;&quot;/&gt;&lt;property id=&quot;20307&quot; value=&quot;355&quot;/&gt;&lt;/object&gt;&lt;object type=&quot;3&quot; unique_id=&quot;12596&quot;&gt;&lt;property id=&quot;20148&quot; value=&quot;5&quot;/&gt;&lt;property id=&quot;20300&quot; value=&quot;Slide 3 - &amp;quot;Any sexualised behaviour between students at school must be responded to, including:&amp;quot;&quot;/&gt;&lt;property id=&quot;20307&quot; value=&quot;362&quot;/&gt;&lt;/object&gt;&lt;object type=&quot;3&quot; unique_id=&quot;12597&quot;&gt;&lt;property id=&quot;20148&quot; value=&quot;5&quot;/&gt;&lt;property id=&quot;20300&quot; value=&quot;Slide 4 - &amp;quot;The principal must be informed if:&amp;quot;&quot;/&gt;&lt;property id=&quot;20307&quot; value=&quot;363&quot;/&gt;&lt;/object&gt;&lt;object type=&quot;3&quot; unique_id=&quot;12598&quot;&gt;&lt;property id=&quot;20148&quot; value=&quot;5&quot;/&gt;&lt;property id=&quot;20300&quot; value=&quot;Slide 5 - &amp;quot;Problematic sexual behaviour is: &amp;quot;&quot;/&gt;&lt;property id=&quot;20307&quot; value=&quot;343&quot;/&gt;&lt;/object&gt;&lt;object type=&quot;3&quot; unique_id=&quot;12599&quot;&gt;&lt;property id=&quot;20148&quot; value=&quot;5&quot;/&gt;&lt;property id=&quot;20300&quot; value=&quot;Slide 6 - &amp;quot;Problematic sexual behaviour is:&amp;quot;&quot;/&gt;&lt;property id=&quot;20307&quot; value=&quot;356&quot;/&gt;&lt;/object&gt;&lt;object type=&quot;3&quot; unique_id=&quot;12600&quot;&gt;&lt;property id=&quot;20148&quot; value=&quot;5&quot;/&gt;&lt;property id=&quot;20300&quot; value=&quot;Slide 7 - &amp;quot;Why is intervention important?&amp;quot;&quot;/&gt;&lt;property id=&quot;20307&quot; value=&quot;354&quot;/&gt;&lt;/object&gt;&lt;object type=&quot;3&quot; unique_id=&quot;12601&quot;&gt;&lt;property id=&quot;20148&quot; value=&quot;5&quot;/&gt;&lt;property id=&quot;20300&quot; value=&quot;Slide 8 - &amp;quot;Some statistics&amp;quot;&quot;/&gt;&lt;property id=&quot;20307&quot; value=&quot;358&quot;/&gt;&lt;/object&gt;&lt;object type=&quot;3&quot; unique_id=&quot;12602&quot;&gt;&lt;property id=&quot;20148&quot; value=&quot;5&quot;/&gt;&lt;property id=&quot;20300&quot; value=&quot;Slide 9 - &amp;quot;Why do children and young people engage in problematic sexual behaviour?&amp;quot;&quot;/&gt;&lt;property id=&quot;20307&quot; value=&quot;353&quot;/&gt;&lt;/object&gt;&lt;object type=&quot;3&quot; unique_id=&quot;12603&quot;&gt;&lt;property id=&quot;20148&quot; value=&quot;5&quot;/&gt;&lt;property id=&quot;20300&quot; value=&quot;Slide 10 - &amp;quot;Recognising problematic sexual behaviour&amp;quot;&quot;/&gt;&lt;property id=&quot;20307&quot; value=&quot;344&quot;/&gt;&lt;/object&gt;&lt;object type=&quot;3&quot; unique_id=&quot;12604&quot;&gt;&lt;property id=&quot;20148&quot; value=&quot;5&quot;/&gt;&lt;property id=&quot;20300&quot; value=&quot;Slide 11 - &amp;quot;Responding to sexual behaviours&amp;quot;&quot;/&gt;&lt;property id=&quot;20307&quot; value=&quot;357&quot;/&gt;&lt;/object&gt;&lt;object type=&quot;3&quot; unique_id=&quot;12605&quot;&gt;&lt;property id=&quot;20148&quot; value=&quot;5&quot;/&gt;&lt;property id=&quot;20300&quot; value=&quot;Slide 12 - &amp;quot;Traffic Lights framework&amp;quot;&quot;/&gt;&lt;property id=&quot;20307&quot; value=&quot;350&quot;/&gt;&lt;/object&gt;&lt;object type=&quot;3&quot; unique_id=&quot;12606&quot;&gt;&lt;property id=&quot;20148&quot; value=&quot;5&quot;/&gt;&lt;property id=&quot;20300&quot; value=&quot;Slide 13 - &amp;quot;Case study&amp;quot;&quot;/&gt;&lt;property id=&quot;20307&quot; value=&quot;359&quot;/&gt;&lt;/object&gt;&lt;object type=&quot;3&quot; unique_id=&quot;12607&quot;&gt;&lt;property id=&quot;20148&quot; value=&quot;5&quot;/&gt;&lt;property id=&quot;20300&quot; value=&quot;Slide 14 - &amp;quot;Responding to the child or young person subjected to sexual behaviour&amp;quot;&quot;/&gt;&lt;property id=&quot;20307&quot; value=&quot;346&quot;/&gt;&lt;/object&gt;&lt;object type=&quot;3&quot; unique_id=&quot;12608&quot;&gt;&lt;property id=&quot;20148&quot; value=&quot;5&quot;/&gt;&lt;property id=&quot;20300&quot; value=&quot;Slide 15 - &amp;quot;Responding to the child or young person who has engaged in problematic sexual behaviour&amp;quot;&quot;/&gt;&lt;property id=&quot;20307&quot; value=&quot;347&quot;/&gt;&lt;/object&gt;&lt;object type=&quot;3&quot; unique_id=&quot;12609&quot;&gt;&lt;property id=&quot;20148&quot; value=&quot;5&quot;/&gt;&lt;property id=&quot;20300&quot; value=&quot;Slide 16 - &amp;quot;Key messages to parents of students directly involved&amp;quot;&quot;/&gt;&lt;property id=&quot;20307&quot; value=&quot;348&quot;/&gt;&lt;/object&gt;&lt;object type=&quot;3&quot; unique_id=&quot;12610&quot;&gt;&lt;property id=&quot;20148&quot; value=&quot;5&quot;/&gt;&lt;property id=&quot;20300&quot; value=&quot;Slide 17 - &amp;quot;Resources&amp;quot;&quot;/&gt;&lt;property id=&quot;20307&quot; value=&quot;322&quot;/&gt;&lt;/object&gt;&lt;/object&gt;&lt;object type=&quot;8&quot; unique_id=&quot;1004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CP Update 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CP Update 2015</Template>
  <TotalTime>3288</TotalTime>
  <Words>845</Words>
  <Application>Microsoft Office PowerPoint</Application>
  <PresentationFormat>On-screen Show (4:3)</PresentationFormat>
  <Paragraphs>133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CP Update 2015</vt:lpstr>
      <vt:lpstr>Module 3 Identifying and responding to sexual behaviours in students</vt:lpstr>
      <vt:lpstr>Session outline</vt:lpstr>
      <vt:lpstr>Any sexualised behaviour between students at school must be responded to, including:</vt:lpstr>
      <vt:lpstr>The principal must be informed if:</vt:lpstr>
      <vt:lpstr>Problematic sexual behaviour is: </vt:lpstr>
      <vt:lpstr>Problematic sexual behaviour is:</vt:lpstr>
      <vt:lpstr>Why is intervention important?</vt:lpstr>
      <vt:lpstr>Some statistics</vt:lpstr>
      <vt:lpstr>Why do children and young people engage in problematic sexual behaviour?</vt:lpstr>
      <vt:lpstr>Recognising problematic sexual behaviour</vt:lpstr>
      <vt:lpstr>Responding to sexual behaviours</vt:lpstr>
      <vt:lpstr>Traffic Lights framework</vt:lpstr>
      <vt:lpstr>Case study</vt:lpstr>
      <vt:lpstr>Responding to the child or young person subjected to sexual behaviour</vt:lpstr>
      <vt:lpstr>Responding to the child or young person who has engaged in problematic sexual behaviour</vt:lpstr>
      <vt:lpstr>Key messages to parents of students directly involved</vt:lpstr>
      <vt:lpstr>Resources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protection update 2015</dc:title>
  <dc:creator>Alford, Wendy</dc:creator>
  <cp:lastModifiedBy>Alford, Wendy</cp:lastModifiedBy>
  <cp:revision>193</cp:revision>
  <cp:lastPrinted>2014-11-28T04:13:12Z</cp:lastPrinted>
  <dcterms:created xsi:type="dcterms:W3CDTF">2014-10-07T01:22:18Z</dcterms:created>
  <dcterms:modified xsi:type="dcterms:W3CDTF">2014-12-16T01:16:29Z</dcterms:modified>
</cp:coreProperties>
</file>