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309" r:id="rId2"/>
    <p:sldId id="257" r:id="rId3"/>
    <p:sldId id="287" r:id="rId4"/>
    <p:sldId id="288" r:id="rId5"/>
    <p:sldId id="327" r:id="rId6"/>
    <p:sldId id="295" r:id="rId7"/>
    <p:sldId id="297" r:id="rId8"/>
    <p:sldId id="312" r:id="rId9"/>
    <p:sldId id="298" r:id="rId10"/>
    <p:sldId id="290" r:id="rId11"/>
    <p:sldId id="289" r:id="rId12"/>
    <p:sldId id="324" r:id="rId13"/>
    <p:sldId id="291" r:id="rId14"/>
    <p:sldId id="316" r:id="rId15"/>
    <p:sldId id="292" r:id="rId16"/>
    <p:sldId id="322" r:id="rId17"/>
    <p:sldId id="325" r:id="rId18"/>
    <p:sldId id="318" r:id="rId19"/>
    <p:sldId id="326" r:id="rId20"/>
  </p:sldIdLst>
  <p:sldSz cx="9144000" cy="6858000" type="screen4x3"/>
  <p:notesSz cx="6805613" cy="9939338"/>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C43"/>
    <a:srgbClr val="FFFFCC"/>
    <a:srgbClr val="FFFF99"/>
    <a:srgbClr val="3878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75565" autoAdjust="0"/>
  </p:normalViewPr>
  <p:slideViewPr>
    <p:cSldViewPr>
      <p:cViewPr>
        <p:scale>
          <a:sx n="66" d="100"/>
          <a:sy n="66" d="100"/>
        </p:scale>
        <p:origin x="-1218"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9" d="100"/>
          <a:sy n="69" d="100"/>
        </p:scale>
        <p:origin x="-1722" y="-11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3178D96C-60A0-4A63-B484-F26573B8A013}" type="datetimeFigureOut">
              <a:rPr lang="en-AU" smtClean="0"/>
              <a:t>16/12/2014</a:t>
            </a:fld>
            <a:endParaRPr lang="en-AU"/>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A08E0EC0-8D51-4B63-BEEB-54250ADF2485}" type="slidenum">
              <a:rPr lang="en-AU" smtClean="0"/>
              <a:t>‹#›</a:t>
            </a:fld>
            <a:endParaRPr lang="en-AU"/>
          </a:p>
        </p:txBody>
      </p:sp>
      <p:sp>
        <p:nvSpPr>
          <p:cNvPr id="6" name="Header Placeholder 1"/>
          <p:cNvSpPr txBox="1">
            <a:spLocks/>
          </p:cNvSpPr>
          <p:nvPr/>
        </p:nvSpPr>
        <p:spPr>
          <a:xfrm>
            <a:off x="1" y="145133"/>
            <a:ext cx="2949099" cy="496967"/>
          </a:xfrm>
          <a:prstGeom prst="rect">
            <a:avLst/>
          </a:prstGeom>
        </p:spPr>
        <p:txBody>
          <a:bodyPr vert="horz" lIns="91016" tIns="45508" rIns="91016" bIns="45508" rtlCol="0"/>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CP Update 2015 Module  2</a:t>
            </a:r>
          </a:p>
          <a:p>
            <a:r>
              <a:rPr lang="en-AU" i="1" dirty="0" smtClean="0"/>
              <a:t>Educational neglect</a:t>
            </a:r>
            <a:endParaRPr lang="en-AU" i="1" dirty="0"/>
          </a:p>
        </p:txBody>
      </p:sp>
    </p:spTree>
    <p:extLst>
      <p:ext uri="{BB962C8B-B14F-4D97-AF65-F5344CB8AC3E}">
        <p14:creationId xmlns:p14="http://schemas.microsoft.com/office/powerpoint/2010/main" val="3089857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24EA210E-59AD-4F78-B42F-AC4AE3A4CF5C}" type="datetimeFigureOut">
              <a:rPr lang="en-AU" smtClean="0"/>
              <a:t>16/12/2014</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736C850-3351-4F89-8A89-D7F7B49B9BFC}" type="slidenum">
              <a:rPr lang="en-AU" smtClean="0"/>
              <a:t>‹#›</a:t>
            </a:fld>
            <a:endParaRPr lang="en-AU"/>
          </a:p>
        </p:txBody>
      </p:sp>
    </p:spTree>
    <p:extLst>
      <p:ext uri="{BB962C8B-B14F-4D97-AF65-F5344CB8AC3E}">
        <p14:creationId xmlns:p14="http://schemas.microsoft.com/office/powerpoint/2010/main" val="3397350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1</a:t>
            </a:fld>
            <a:endParaRPr lang="en-AU"/>
          </a:p>
        </p:txBody>
      </p:sp>
    </p:spTree>
    <p:extLst>
      <p:ext uri="{BB962C8B-B14F-4D97-AF65-F5344CB8AC3E}">
        <p14:creationId xmlns:p14="http://schemas.microsoft.com/office/powerpoint/2010/main" val="285435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10</a:t>
            </a:fld>
            <a:endParaRPr lang="en-AU"/>
          </a:p>
        </p:txBody>
      </p:sp>
    </p:spTree>
    <p:extLst>
      <p:ext uri="{BB962C8B-B14F-4D97-AF65-F5344CB8AC3E}">
        <p14:creationId xmlns:p14="http://schemas.microsoft.com/office/powerpoint/2010/main" val="425213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dirty="0"/>
          </a:p>
        </p:txBody>
      </p:sp>
      <p:sp>
        <p:nvSpPr>
          <p:cNvPr id="4" name="Slide Number Placeholder 3"/>
          <p:cNvSpPr>
            <a:spLocks noGrp="1"/>
          </p:cNvSpPr>
          <p:nvPr>
            <p:ph type="sldNum" sz="quarter" idx="10"/>
          </p:nvPr>
        </p:nvSpPr>
        <p:spPr/>
        <p:txBody>
          <a:bodyPr/>
          <a:lstStyle/>
          <a:p>
            <a:fld id="{5736C850-3351-4F89-8A89-D7F7B49B9BFC}" type="slidenum">
              <a:rPr lang="en-AU" smtClean="0"/>
              <a:t>11</a:t>
            </a:fld>
            <a:endParaRPr lang="en-AU"/>
          </a:p>
        </p:txBody>
      </p:sp>
    </p:spTree>
    <p:extLst>
      <p:ext uri="{BB962C8B-B14F-4D97-AF65-F5344CB8AC3E}">
        <p14:creationId xmlns:p14="http://schemas.microsoft.com/office/powerpoint/2010/main" val="3470456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12</a:t>
            </a:fld>
            <a:endParaRPr lang="en-AU"/>
          </a:p>
        </p:txBody>
      </p:sp>
    </p:spTree>
    <p:extLst>
      <p:ext uri="{BB962C8B-B14F-4D97-AF65-F5344CB8AC3E}">
        <p14:creationId xmlns:p14="http://schemas.microsoft.com/office/powerpoint/2010/main" val="3059816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736C850-3351-4F89-8A89-D7F7B49B9BFC}" type="slidenum">
              <a:rPr lang="en-AU" smtClean="0"/>
              <a:t>13</a:t>
            </a:fld>
            <a:endParaRPr lang="en-AU"/>
          </a:p>
        </p:txBody>
      </p:sp>
    </p:spTree>
    <p:extLst>
      <p:ext uri="{BB962C8B-B14F-4D97-AF65-F5344CB8AC3E}">
        <p14:creationId xmlns:p14="http://schemas.microsoft.com/office/powerpoint/2010/main" val="4109070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14</a:t>
            </a:fld>
            <a:endParaRPr lang="en-AU"/>
          </a:p>
        </p:txBody>
      </p:sp>
    </p:spTree>
    <p:extLst>
      <p:ext uri="{BB962C8B-B14F-4D97-AF65-F5344CB8AC3E}">
        <p14:creationId xmlns:p14="http://schemas.microsoft.com/office/powerpoint/2010/main" val="4082138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15</a:t>
            </a:fld>
            <a:endParaRPr lang="en-AU"/>
          </a:p>
        </p:txBody>
      </p:sp>
    </p:spTree>
    <p:extLst>
      <p:ext uri="{BB962C8B-B14F-4D97-AF65-F5344CB8AC3E}">
        <p14:creationId xmlns:p14="http://schemas.microsoft.com/office/powerpoint/2010/main" val="3278618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16</a:t>
            </a:fld>
            <a:endParaRPr lang="en-AU"/>
          </a:p>
        </p:txBody>
      </p:sp>
    </p:spTree>
    <p:extLst>
      <p:ext uri="{BB962C8B-B14F-4D97-AF65-F5344CB8AC3E}">
        <p14:creationId xmlns:p14="http://schemas.microsoft.com/office/powerpoint/2010/main" val="3278618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17</a:t>
            </a:fld>
            <a:endParaRPr lang="en-AU"/>
          </a:p>
        </p:txBody>
      </p:sp>
    </p:spTree>
    <p:extLst>
      <p:ext uri="{BB962C8B-B14F-4D97-AF65-F5344CB8AC3E}">
        <p14:creationId xmlns:p14="http://schemas.microsoft.com/office/powerpoint/2010/main" val="236277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26168DF3-AE5C-44E1-B376-801C73BC9A80}" type="slidenum">
              <a:rPr lang="en-AU" smtClean="0"/>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19</a:t>
            </a:fld>
            <a:endParaRPr lang="en-AU"/>
          </a:p>
        </p:txBody>
      </p:sp>
    </p:spTree>
    <p:extLst>
      <p:ext uri="{BB962C8B-B14F-4D97-AF65-F5344CB8AC3E}">
        <p14:creationId xmlns:p14="http://schemas.microsoft.com/office/powerpoint/2010/main" val="3278618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2</a:t>
            </a:fld>
            <a:endParaRPr lang="en-AU"/>
          </a:p>
        </p:txBody>
      </p:sp>
    </p:spTree>
    <p:extLst>
      <p:ext uri="{BB962C8B-B14F-4D97-AF65-F5344CB8AC3E}">
        <p14:creationId xmlns:p14="http://schemas.microsoft.com/office/powerpoint/2010/main" val="1604989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3</a:t>
            </a:fld>
            <a:endParaRPr lang="en-AU"/>
          </a:p>
        </p:txBody>
      </p:sp>
    </p:spTree>
    <p:extLst>
      <p:ext uri="{BB962C8B-B14F-4D97-AF65-F5344CB8AC3E}">
        <p14:creationId xmlns:p14="http://schemas.microsoft.com/office/powerpoint/2010/main" val="12228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4</a:t>
            </a:fld>
            <a:endParaRPr lang="en-AU"/>
          </a:p>
        </p:txBody>
      </p:sp>
    </p:spTree>
    <p:extLst>
      <p:ext uri="{BB962C8B-B14F-4D97-AF65-F5344CB8AC3E}">
        <p14:creationId xmlns:p14="http://schemas.microsoft.com/office/powerpoint/2010/main" val="1942150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5</a:t>
            </a:fld>
            <a:endParaRPr lang="en-AU"/>
          </a:p>
        </p:txBody>
      </p:sp>
    </p:spTree>
    <p:extLst>
      <p:ext uri="{BB962C8B-B14F-4D97-AF65-F5344CB8AC3E}">
        <p14:creationId xmlns:p14="http://schemas.microsoft.com/office/powerpoint/2010/main" val="756503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dirty="0"/>
          </a:p>
        </p:txBody>
      </p:sp>
      <p:sp>
        <p:nvSpPr>
          <p:cNvPr id="4" name="Slide Number Placeholder 3"/>
          <p:cNvSpPr>
            <a:spLocks noGrp="1"/>
          </p:cNvSpPr>
          <p:nvPr>
            <p:ph type="sldNum" sz="quarter" idx="10"/>
          </p:nvPr>
        </p:nvSpPr>
        <p:spPr/>
        <p:txBody>
          <a:bodyPr/>
          <a:lstStyle/>
          <a:p>
            <a:fld id="{5736C850-3351-4F89-8A89-D7F7B49B9BFC}" type="slidenum">
              <a:rPr lang="en-AU" smtClean="0"/>
              <a:t>6</a:t>
            </a:fld>
            <a:endParaRPr lang="en-AU"/>
          </a:p>
        </p:txBody>
      </p:sp>
    </p:spTree>
    <p:extLst>
      <p:ext uri="{BB962C8B-B14F-4D97-AF65-F5344CB8AC3E}">
        <p14:creationId xmlns:p14="http://schemas.microsoft.com/office/powerpoint/2010/main" val="4053989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736C850-3351-4F89-8A89-D7F7B49B9BFC}" type="slidenum">
              <a:rPr lang="en-AU" smtClean="0"/>
              <a:t>7</a:t>
            </a:fld>
            <a:endParaRPr lang="en-AU"/>
          </a:p>
        </p:txBody>
      </p:sp>
    </p:spTree>
    <p:extLst>
      <p:ext uri="{BB962C8B-B14F-4D97-AF65-F5344CB8AC3E}">
        <p14:creationId xmlns:p14="http://schemas.microsoft.com/office/powerpoint/2010/main" val="746895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5736C850-3351-4F89-8A89-D7F7B49B9BFC}" type="slidenum">
              <a:rPr lang="en-AU" smtClean="0"/>
              <a:t>8</a:t>
            </a:fld>
            <a:endParaRPr lang="en-AU"/>
          </a:p>
        </p:txBody>
      </p:sp>
    </p:spTree>
    <p:extLst>
      <p:ext uri="{BB962C8B-B14F-4D97-AF65-F5344CB8AC3E}">
        <p14:creationId xmlns:p14="http://schemas.microsoft.com/office/powerpoint/2010/main" val="142666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fld id="{5736C850-3351-4F89-8A89-D7F7B49B9BFC}" type="slidenum">
              <a:rPr lang="en-AU" smtClean="0"/>
              <a:t>9</a:t>
            </a:fld>
            <a:endParaRPr lang="en-AU"/>
          </a:p>
        </p:txBody>
      </p:sp>
    </p:spTree>
    <p:extLst>
      <p:ext uri="{BB962C8B-B14F-4D97-AF65-F5344CB8AC3E}">
        <p14:creationId xmlns:p14="http://schemas.microsoft.com/office/powerpoint/2010/main" val="549206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
        <p:nvSpPr>
          <p:cNvPr id="4" name="Date Placeholder 3"/>
          <p:cNvSpPr>
            <a:spLocks noGrp="1"/>
          </p:cNvSpPr>
          <p:nvPr>
            <p:ph type="dt" sz="half" idx="10"/>
          </p:nvPr>
        </p:nvSpPr>
        <p:spPr/>
        <p:txBody>
          <a:bodyPr/>
          <a:lstStyle/>
          <a:p>
            <a:fld id="{0C691092-8426-4736-8BB8-4F8E4AC454F6}" type="datetimeFigureOut">
              <a:rPr lang="en-AU" smtClean="0"/>
              <a:t>16/12/2014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295943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91092-8426-4736-8BB8-4F8E4AC454F6}" type="datetimeFigureOut">
              <a:rPr lang="en-AU" smtClean="0"/>
              <a:t>16/12/2014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320252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C691092-8426-4736-8BB8-4F8E4AC454F6}" type="datetimeFigureOut">
              <a:rPr lang="en-AU" smtClean="0"/>
              <a:t>16/12/2014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949315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C691092-8426-4736-8BB8-4F8E4AC454F6}" type="datetimeFigureOut">
              <a:rPr lang="en-AU" smtClean="0"/>
              <a:t>16/12/2014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5657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C691092-8426-4736-8BB8-4F8E4AC454F6}" type="datetimeFigureOut">
              <a:rPr lang="en-AU" smtClean="0"/>
              <a:t>16/12/2014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79940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C691092-8426-4736-8BB8-4F8E4AC454F6}" type="datetimeFigureOut">
              <a:rPr lang="en-AU" smtClean="0"/>
              <a:t>16/12/2014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180902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91092-8426-4736-8BB8-4F8E4AC454F6}" type="datetimeFigureOut">
              <a:rPr lang="en-AU" smtClean="0"/>
              <a:t>16/12/2014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372043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C691092-8426-4736-8BB8-4F8E4AC454F6}" type="datetimeFigureOut">
              <a:rPr lang="en-AU" smtClean="0"/>
              <a:t>16/12/2014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282763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C691092-8426-4736-8BB8-4F8E4AC454F6}" type="datetimeFigureOut">
              <a:rPr lang="en-AU" smtClean="0"/>
              <a:t>16/12/2014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175107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C691092-8426-4736-8BB8-4F8E4AC454F6}" type="datetimeFigureOut">
              <a:rPr lang="en-AU" smtClean="0"/>
              <a:t>16/12/2014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305309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91092-8426-4736-8BB8-4F8E4AC454F6}" type="datetimeFigureOut">
              <a:rPr lang="en-AU" smtClean="0"/>
              <a:t>16/12/2014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3551082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91092-8426-4736-8BB8-4F8E4AC454F6}" type="datetimeFigureOut">
              <a:rPr lang="en-AU" smtClean="0"/>
              <a:t>16/12/2014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F134F3-9642-4134-B5BB-9FFB40D85217}" type="slidenum">
              <a:rPr lang="en-AU" smtClean="0"/>
              <a:t>‹#›</a:t>
            </a:fld>
            <a:endParaRPr lang="en-AU"/>
          </a:p>
        </p:txBody>
      </p:sp>
    </p:spTree>
    <p:extLst>
      <p:ext uri="{BB962C8B-B14F-4D97-AF65-F5344CB8AC3E}">
        <p14:creationId xmlns:p14="http://schemas.microsoft.com/office/powerpoint/2010/main" val="354615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91092-8426-4736-8BB8-4F8E4AC454F6}" type="datetimeFigureOut">
              <a:rPr lang="en-AU" smtClean="0"/>
              <a:t>16/12/2014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134F3-9642-4134-B5BB-9FFB40D85217}" type="slidenum">
              <a:rPr lang="en-AU" smtClean="0"/>
              <a:t>‹#›</a:t>
            </a:fld>
            <a:endParaRPr lang="en-AU"/>
          </a:p>
        </p:txBody>
      </p:sp>
    </p:spTree>
    <p:extLst>
      <p:ext uri="{BB962C8B-B14F-4D97-AF65-F5344CB8AC3E}">
        <p14:creationId xmlns:p14="http://schemas.microsoft.com/office/powerpoint/2010/main" val="2777007590"/>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schools.nsw.edu.au/languagesupport/documents/sch_attendance/parent_brochure.php"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14371" y="2276872"/>
            <a:ext cx="4396076" cy="2904728"/>
          </a:xfrm>
        </p:spPr>
        <p:txBody>
          <a:bodyPr>
            <a:noAutofit/>
          </a:bodyPr>
          <a:lstStyle/>
          <a:p>
            <a:pPr algn="l">
              <a:spcBef>
                <a:spcPts val="0"/>
              </a:spcBef>
            </a:pPr>
            <a:r>
              <a:rPr lang="en-AU" sz="4000" dirty="0">
                <a:solidFill>
                  <a:schemeClr val="tx1"/>
                </a:solidFill>
              </a:rPr>
              <a:t>Module 2</a:t>
            </a:r>
            <a:endParaRPr lang="en-AU" sz="4000" dirty="0" smtClean="0">
              <a:solidFill>
                <a:schemeClr val="tx1"/>
              </a:solidFill>
            </a:endParaRPr>
          </a:p>
          <a:p>
            <a:pPr marL="571500" indent="-396875" algn="l">
              <a:spcBef>
                <a:spcPts val="0"/>
              </a:spcBef>
              <a:buFont typeface="Arial" panose="020B0604020202020204" pitchFamily="34" charset="0"/>
              <a:buChar char="•"/>
            </a:pPr>
            <a:r>
              <a:rPr lang="en-AU" sz="3600" dirty="0" smtClean="0">
                <a:solidFill>
                  <a:srgbClr val="249C43"/>
                </a:solidFill>
              </a:rPr>
              <a:t>Educational neglect</a:t>
            </a:r>
          </a:p>
          <a:p>
            <a:pPr marL="571500" indent="-396875" algn="l">
              <a:spcBef>
                <a:spcPts val="0"/>
              </a:spcBef>
              <a:buFont typeface="Arial" panose="020B0604020202020204" pitchFamily="34" charset="0"/>
              <a:buChar char="•"/>
            </a:pPr>
            <a:r>
              <a:rPr lang="en-AU" sz="3600" dirty="0" smtClean="0">
                <a:solidFill>
                  <a:srgbClr val="249C43"/>
                </a:solidFill>
              </a:rPr>
              <a:t>Working collaboratively with other agencies</a:t>
            </a:r>
            <a:endParaRPr lang="en-AU" sz="3600" dirty="0">
              <a:solidFill>
                <a:srgbClr val="249C43"/>
              </a:solidFill>
            </a:endParaRPr>
          </a:p>
        </p:txBody>
      </p:sp>
      <p:pic>
        <p:nvPicPr>
          <p:cNvPr id="4" name="Picture 4" descr="footer.jpg"/>
          <p:cNvPicPr>
            <a:picLocks noChangeAspect="1"/>
          </p:cNvPicPr>
          <p:nvPr/>
        </p:nvPicPr>
        <p:blipFill>
          <a:blip r:embed="rId3"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95537" y="548680"/>
            <a:ext cx="4032447"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2"/>
          <p:cNvSpPr txBox="1">
            <a:spLocks/>
          </p:cNvSpPr>
          <p:nvPr/>
        </p:nvSpPr>
        <p:spPr>
          <a:xfrm>
            <a:off x="4499992" y="601057"/>
            <a:ext cx="4248472" cy="86409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b="0" i="0" u="none"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AU" sz="4000" dirty="0" smtClean="0">
                <a:solidFill>
                  <a:schemeClr val="tx1"/>
                </a:solidFill>
              </a:rPr>
              <a:t>CHILD PROTECTION UPDATE 2015</a:t>
            </a:r>
            <a:endParaRPr lang="en-AU" sz="4000" dirty="0">
              <a:solidFill>
                <a:schemeClr val="tx1"/>
              </a:solidFill>
            </a:endParaRPr>
          </a:p>
        </p:txBody>
      </p:sp>
    </p:spTree>
    <p:extLst>
      <p:ext uri="{BB962C8B-B14F-4D97-AF65-F5344CB8AC3E}">
        <p14:creationId xmlns:p14="http://schemas.microsoft.com/office/powerpoint/2010/main" val="3622297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71" y="476672"/>
            <a:ext cx="8229600" cy="1143000"/>
          </a:xfrm>
        </p:spPr>
        <p:txBody>
          <a:bodyPr>
            <a:normAutofit/>
          </a:bodyPr>
          <a:lstStyle/>
          <a:p>
            <a:pPr algn="l"/>
            <a:r>
              <a:rPr lang="en-AU" dirty="0">
                <a:solidFill>
                  <a:srgbClr val="00B050"/>
                </a:solidFill>
              </a:rPr>
              <a:t>Talking with families about </a:t>
            </a:r>
            <a:r>
              <a:rPr lang="en-AU" dirty="0" smtClean="0">
                <a:solidFill>
                  <a:srgbClr val="00B050"/>
                </a:solidFill>
              </a:rPr>
              <a:t>support </a:t>
            </a:r>
            <a:endParaRPr lang="en-AU" dirty="0">
              <a:solidFill>
                <a:srgbClr val="00B050"/>
              </a:solidFill>
            </a:endParaRPr>
          </a:p>
        </p:txBody>
      </p:sp>
      <p:sp>
        <p:nvSpPr>
          <p:cNvPr id="3" name="Content Placeholder 2"/>
          <p:cNvSpPr>
            <a:spLocks noGrp="1"/>
          </p:cNvSpPr>
          <p:nvPr>
            <p:ph idx="1"/>
          </p:nvPr>
        </p:nvSpPr>
        <p:spPr>
          <a:xfrm>
            <a:off x="219835" y="1695115"/>
            <a:ext cx="8672645" cy="5766333"/>
          </a:xfrm>
        </p:spPr>
        <p:txBody>
          <a:bodyPr>
            <a:noAutofit/>
          </a:bodyPr>
          <a:lstStyle/>
          <a:p>
            <a:r>
              <a:rPr lang="en-AU" dirty="0" smtClean="0"/>
              <a:t>this is the role of the principal and can be delegated to other appropriate staff members, particularly those who have the most contact with the student</a:t>
            </a:r>
          </a:p>
          <a:p>
            <a:r>
              <a:rPr lang="en-AU" dirty="0" smtClean="0"/>
              <a:t>if school staff have exhausted all their efforts to resolve attendance issues, to no avail, the case is escalated.</a:t>
            </a:r>
          </a:p>
          <a:p>
            <a:pPr marL="400050" lvl="1" indent="0">
              <a:buNone/>
            </a:pPr>
            <a:endParaRPr lang="en-AU" sz="1200" dirty="0"/>
          </a:p>
          <a:p>
            <a:pPr marL="400050" lvl="1" indent="0">
              <a:buNone/>
            </a:pPr>
            <a:endParaRPr lang="en-AU" sz="1200" dirty="0" smtClean="0"/>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04448" y="5445224"/>
            <a:ext cx="522023" cy="369332"/>
          </a:xfrm>
          <a:prstGeom prst="rect">
            <a:avLst/>
          </a:prstGeom>
          <a:noFill/>
        </p:spPr>
        <p:txBody>
          <a:bodyPr wrap="square" rtlCol="0">
            <a:spAutoFit/>
          </a:bodyPr>
          <a:lstStyle/>
          <a:p>
            <a:fld id="{C2F40D21-2A8A-49E2-8E73-DD23239EAE91}" type="slidenum">
              <a:rPr lang="en-AU" smtClean="0"/>
              <a:t>10</a:t>
            </a:fld>
            <a:endParaRPr lang="en-AU" dirty="0"/>
          </a:p>
        </p:txBody>
      </p:sp>
    </p:spTree>
    <p:extLst>
      <p:ext uri="{BB962C8B-B14F-4D97-AF65-F5344CB8AC3E}">
        <p14:creationId xmlns:p14="http://schemas.microsoft.com/office/powerpoint/2010/main" val="3786722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671" y="2276872"/>
            <a:ext cx="8229600" cy="3018643"/>
          </a:xfrm>
        </p:spPr>
        <p:txBody>
          <a:bodyPr>
            <a:normAutofit lnSpcReduction="10000"/>
          </a:bodyPr>
          <a:lstStyle/>
          <a:p>
            <a:endParaRPr lang="en-AU" dirty="0"/>
          </a:p>
          <a:p>
            <a:pPr marL="0" indent="0">
              <a:buNone/>
            </a:pPr>
            <a:r>
              <a:rPr lang="en-AU" dirty="0" smtClean="0"/>
              <a:t>Discussion: </a:t>
            </a:r>
          </a:p>
          <a:p>
            <a:pPr marL="0" indent="0">
              <a:buNone/>
            </a:pPr>
            <a:r>
              <a:rPr lang="en-AU" dirty="0" smtClean="0">
                <a:solidFill>
                  <a:schemeClr val="accent3">
                    <a:lumMod val="50000"/>
                  </a:schemeClr>
                </a:solidFill>
              </a:rPr>
              <a:t>What are some of the issues you are aware of in your students’ families that impact on them getting to school regularly?</a:t>
            </a:r>
          </a:p>
          <a:p>
            <a:pPr marL="0" indent="0">
              <a:buNone/>
            </a:pPr>
            <a:r>
              <a:rPr lang="en-AU" dirty="0" smtClean="0">
                <a:solidFill>
                  <a:schemeClr val="accent3">
                    <a:lumMod val="50000"/>
                  </a:schemeClr>
                </a:solidFill>
              </a:rPr>
              <a:t>How can the school respond?</a:t>
            </a:r>
          </a:p>
          <a:p>
            <a:endParaRPr lang="en-AU" dirty="0" smtClean="0">
              <a:solidFill>
                <a:srgbClr val="249C43"/>
              </a:solidFill>
            </a:endParaRPr>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39671" y="980728"/>
            <a:ext cx="8229600" cy="1143000"/>
          </a:xfrm>
        </p:spPr>
        <p:txBody>
          <a:bodyPr>
            <a:noAutofit/>
          </a:bodyPr>
          <a:lstStyle/>
          <a:p>
            <a:pPr algn="l"/>
            <a:r>
              <a:rPr lang="en-AU" sz="4000" dirty="0" smtClean="0">
                <a:solidFill>
                  <a:srgbClr val="00B050"/>
                </a:solidFill>
              </a:rPr>
              <a:t>Poor school attendance may </a:t>
            </a:r>
            <a:r>
              <a:rPr lang="en-AU" sz="4000" dirty="0">
                <a:solidFill>
                  <a:srgbClr val="00B050"/>
                </a:solidFill>
              </a:rPr>
              <a:t>be a sign that families are </a:t>
            </a:r>
            <a:r>
              <a:rPr lang="en-AU" sz="4000" dirty="0" smtClean="0">
                <a:solidFill>
                  <a:srgbClr val="00B050"/>
                </a:solidFill>
              </a:rPr>
              <a:t>struggling, or of more serious problems </a:t>
            </a:r>
            <a:endParaRPr lang="en-AU" sz="4000" dirty="0">
              <a:solidFill>
                <a:srgbClr val="00B050"/>
              </a:solidFill>
            </a:endParaRPr>
          </a:p>
        </p:txBody>
      </p:sp>
      <p:sp>
        <p:nvSpPr>
          <p:cNvPr id="6" name="TextBox 5"/>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11</a:t>
            </a:fld>
            <a:endParaRPr lang="en-AU" dirty="0"/>
          </a:p>
        </p:txBody>
      </p:sp>
    </p:spTree>
    <p:extLst>
      <p:ext uri="{BB962C8B-B14F-4D97-AF65-F5344CB8AC3E}">
        <p14:creationId xmlns:p14="http://schemas.microsoft.com/office/powerpoint/2010/main" val="2260695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39671" y="692696"/>
            <a:ext cx="8229600" cy="1143000"/>
          </a:xfrm>
        </p:spPr>
        <p:txBody>
          <a:bodyPr>
            <a:noAutofit/>
          </a:bodyPr>
          <a:lstStyle/>
          <a:p>
            <a:pPr algn="l"/>
            <a:r>
              <a:rPr lang="en-AU" sz="3600" dirty="0" smtClean="0">
                <a:solidFill>
                  <a:srgbClr val="00B050"/>
                </a:solidFill>
              </a:rPr>
              <a:t>A pilot project in two education areas during 2013-14 found the issues impacting on school attendance were:</a:t>
            </a:r>
            <a:endParaRPr lang="en-AU" sz="3600" dirty="0">
              <a:solidFill>
                <a:srgbClr val="00B05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239267768"/>
              </p:ext>
            </p:extLst>
          </p:nvPr>
        </p:nvGraphicFramePr>
        <p:xfrm>
          <a:off x="827582" y="2204864"/>
          <a:ext cx="3384378" cy="3049770"/>
        </p:xfrm>
        <a:graphic>
          <a:graphicData uri="http://schemas.openxmlformats.org/drawingml/2006/table">
            <a:tbl>
              <a:tblPr firstRow="1" firstCol="1" bandRow="1">
                <a:tableStyleId>{B301B821-A1FF-4177-AEE7-76D212191A09}</a:tableStyleId>
              </a:tblPr>
              <a:tblGrid>
                <a:gridCol w="3384378"/>
              </a:tblGrid>
              <a:tr h="398729">
                <a:tc>
                  <a:txBody>
                    <a:bodyPr/>
                    <a:lstStyle/>
                    <a:p>
                      <a:pPr marL="36195">
                        <a:spcAft>
                          <a:spcPts val="0"/>
                        </a:spcAft>
                      </a:pPr>
                      <a:r>
                        <a:rPr lang="en-AU" sz="2800" b="0" dirty="0" smtClean="0">
                          <a:solidFill>
                            <a:schemeClr val="tx1"/>
                          </a:solidFill>
                          <a:effectLst/>
                        </a:rPr>
                        <a:t>mental </a:t>
                      </a:r>
                      <a:r>
                        <a:rPr lang="en-AU" sz="2800" b="0" dirty="0">
                          <a:solidFill>
                            <a:schemeClr val="tx1"/>
                          </a:solidFill>
                          <a:effectLst/>
                        </a:rPr>
                        <a:t>health</a:t>
                      </a:r>
                      <a:endParaRPr lang="en-AU" sz="2800" b="0" dirty="0">
                        <a:solidFill>
                          <a:schemeClr val="tx1"/>
                        </a:solidFill>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98729">
                <a:tc>
                  <a:txBody>
                    <a:bodyPr/>
                    <a:lstStyle/>
                    <a:p>
                      <a:pPr marL="36195">
                        <a:spcAft>
                          <a:spcPts val="0"/>
                        </a:spcAft>
                      </a:pPr>
                      <a:r>
                        <a:rPr lang="en-AU" sz="2800" b="0" dirty="0" smtClean="0">
                          <a:effectLst/>
                        </a:rPr>
                        <a:t>financial </a:t>
                      </a:r>
                      <a:r>
                        <a:rPr lang="en-AU" sz="2800" b="0" dirty="0">
                          <a:effectLst/>
                        </a:rPr>
                        <a:t>hardship</a:t>
                      </a:r>
                      <a:endParaRPr lang="en-AU" sz="2800" b="0" dirty="0">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398729">
                <a:tc>
                  <a:txBody>
                    <a:bodyPr/>
                    <a:lstStyle/>
                    <a:p>
                      <a:pPr marL="36195">
                        <a:spcAft>
                          <a:spcPts val="0"/>
                        </a:spcAft>
                      </a:pPr>
                      <a:r>
                        <a:rPr lang="en-AU" sz="2800" b="0" dirty="0" smtClean="0">
                          <a:effectLst/>
                        </a:rPr>
                        <a:t>family </a:t>
                      </a:r>
                      <a:r>
                        <a:rPr lang="en-AU" sz="2800" b="0" dirty="0">
                          <a:effectLst/>
                        </a:rPr>
                        <a:t>breakdown</a:t>
                      </a:r>
                      <a:endParaRPr lang="en-AU" sz="2800" b="0" dirty="0">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98729">
                <a:tc>
                  <a:txBody>
                    <a:bodyPr/>
                    <a:lstStyle/>
                    <a:p>
                      <a:pPr marL="36195">
                        <a:spcAft>
                          <a:spcPts val="0"/>
                        </a:spcAft>
                      </a:pPr>
                      <a:r>
                        <a:rPr lang="en-AU" sz="2800" b="0" dirty="0" smtClean="0">
                          <a:effectLst/>
                        </a:rPr>
                        <a:t>drug </a:t>
                      </a:r>
                      <a:r>
                        <a:rPr lang="en-AU" sz="2800" b="0" dirty="0">
                          <a:effectLst/>
                        </a:rPr>
                        <a:t>and alcohol</a:t>
                      </a:r>
                      <a:endParaRPr lang="en-AU" sz="2800" b="0" dirty="0">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398729">
                <a:tc>
                  <a:txBody>
                    <a:bodyPr/>
                    <a:lstStyle/>
                    <a:p>
                      <a:pPr marL="36195">
                        <a:spcAft>
                          <a:spcPts val="0"/>
                        </a:spcAft>
                      </a:pPr>
                      <a:r>
                        <a:rPr lang="en-AU" sz="2800" b="0" dirty="0" smtClean="0">
                          <a:effectLst/>
                        </a:rPr>
                        <a:t>chronic </a:t>
                      </a:r>
                      <a:r>
                        <a:rPr lang="en-AU" sz="2800" b="0" dirty="0">
                          <a:effectLst/>
                        </a:rPr>
                        <a:t>health condition of parents</a:t>
                      </a:r>
                      <a:endParaRPr lang="en-AU" sz="2800" b="0" dirty="0">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26708514"/>
              </p:ext>
            </p:extLst>
          </p:nvPr>
        </p:nvGraphicFramePr>
        <p:xfrm>
          <a:off x="4644009" y="2204864"/>
          <a:ext cx="3875410" cy="3476490"/>
        </p:xfrm>
        <a:graphic>
          <a:graphicData uri="http://schemas.openxmlformats.org/drawingml/2006/table">
            <a:tbl>
              <a:tblPr firstRow="1" firstCol="1" bandRow="1">
                <a:tableStyleId>{B301B821-A1FF-4177-AEE7-76D212191A09}</a:tableStyleId>
              </a:tblPr>
              <a:tblGrid>
                <a:gridCol w="3875410"/>
              </a:tblGrid>
              <a:tr h="398729">
                <a:tc>
                  <a:txBody>
                    <a:bodyPr/>
                    <a:lstStyle/>
                    <a:p>
                      <a:pPr marL="36195" marR="0" indent="0" algn="l" defTabSz="914400" rtl="0" eaLnBrk="1" fontAlgn="auto" latinLnBrk="0" hangingPunct="1">
                        <a:lnSpc>
                          <a:spcPct val="100000"/>
                        </a:lnSpc>
                        <a:spcBef>
                          <a:spcPts val="0"/>
                        </a:spcBef>
                        <a:spcAft>
                          <a:spcPts val="0"/>
                        </a:spcAft>
                        <a:buClrTx/>
                        <a:buSzTx/>
                        <a:buFontTx/>
                        <a:buNone/>
                        <a:tabLst/>
                        <a:defRPr/>
                      </a:pPr>
                      <a:r>
                        <a:rPr lang="en-AU" sz="2800" b="0" dirty="0" smtClean="0">
                          <a:solidFill>
                            <a:schemeClr val="tx1"/>
                          </a:solidFill>
                          <a:effectLst/>
                        </a:rPr>
                        <a:t>family violence</a:t>
                      </a:r>
                      <a:endParaRPr lang="en-AU" sz="2800" b="0" dirty="0" smtClean="0">
                        <a:solidFill>
                          <a:schemeClr val="tx1"/>
                        </a:solidFill>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398729">
                <a:tc>
                  <a:txBody>
                    <a:bodyPr/>
                    <a:lstStyle/>
                    <a:p>
                      <a:pPr marL="36195">
                        <a:spcAft>
                          <a:spcPts val="0"/>
                        </a:spcAft>
                      </a:pPr>
                      <a:r>
                        <a:rPr lang="en-AU" sz="2800" b="0" dirty="0" smtClean="0">
                          <a:solidFill>
                            <a:schemeClr val="tx1"/>
                          </a:solidFill>
                          <a:effectLst/>
                        </a:rPr>
                        <a:t>disability </a:t>
                      </a:r>
                      <a:r>
                        <a:rPr lang="en-AU" sz="2800" b="0" dirty="0">
                          <a:solidFill>
                            <a:schemeClr val="tx1"/>
                          </a:solidFill>
                          <a:effectLst/>
                        </a:rPr>
                        <a:t>of parents</a:t>
                      </a:r>
                      <a:endParaRPr lang="en-AU" sz="2800" b="0" dirty="0">
                        <a:solidFill>
                          <a:schemeClr val="tx1"/>
                        </a:solidFill>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98729">
                <a:tc>
                  <a:txBody>
                    <a:bodyPr/>
                    <a:lstStyle/>
                    <a:p>
                      <a:pPr marL="36195">
                        <a:spcAft>
                          <a:spcPts val="0"/>
                        </a:spcAft>
                      </a:pPr>
                      <a:r>
                        <a:rPr lang="en-AU" sz="2800" b="0" dirty="0" smtClean="0">
                          <a:effectLst/>
                        </a:rPr>
                        <a:t>transience </a:t>
                      </a:r>
                      <a:r>
                        <a:rPr lang="en-AU" sz="2800" b="0" dirty="0">
                          <a:effectLst/>
                        </a:rPr>
                        <a:t>or unstable accommodation</a:t>
                      </a:r>
                      <a:endParaRPr lang="en-AU" sz="2800" b="0" dirty="0">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398729">
                <a:tc>
                  <a:txBody>
                    <a:bodyPr/>
                    <a:lstStyle/>
                    <a:p>
                      <a:pPr marL="36195">
                        <a:spcAft>
                          <a:spcPts val="0"/>
                        </a:spcAft>
                      </a:pPr>
                      <a:r>
                        <a:rPr lang="en-AU" sz="2800" b="0" dirty="0" smtClean="0">
                          <a:effectLst/>
                        </a:rPr>
                        <a:t>disability </a:t>
                      </a:r>
                      <a:r>
                        <a:rPr lang="en-AU" sz="2800" b="0" dirty="0">
                          <a:effectLst/>
                        </a:rPr>
                        <a:t>of student</a:t>
                      </a:r>
                      <a:endParaRPr lang="en-AU" sz="2800" b="0" dirty="0">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72094">
                <a:tc>
                  <a:txBody>
                    <a:bodyPr/>
                    <a:lstStyle/>
                    <a:p>
                      <a:pPr marL="36195">
                        <a:spcAft>
                          <a:spcPts val="0"/>
                        </a:spcAft>
                      </a:pPr>
                      <a:r>
                        <a:rPr lang="en-AU" sz="2800" b="0" dirty="0" smtClean="0">
                          <a:effectLst/>
                        </a:rPr>
                        <a:t>chronic </a:t>
                      </a:r>
                      <a:r>
                        <a:rPr lang="en-AU" sz="2800" b="0" dirty="0">
                          <a:effectLst/>
                        </a:rPr>
                        <a:t>health condition of student</a:t>
                      </a:r>
                      <a:endParaRPr lang="en-AU" sz="2800" b="0" dirty="0">
                        <a:effectLst/>
                        <a:latin typeface="Cambria"/>
                        <a:ea typeface="Calibri"/>
                        <a:cs typeface="Times New Roman"/>
                      </a:endParaRPr>
                    </a:p>
                  </a:txBody>
                  <a:tcPr marL="30964" marR="30964" marT="65068" marB="32822">
                    <a:lnL w="12700" cmpd="sng">
                      <a:noFill/>
                    </a:lnL>
                    <a:lnR>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9" name="TextBox 8"/>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12</a:t>
            </a:fld>
            <a:endParaRPr lang="en-AU" dirty="0"/>
          </a:p>
        </p:txBody>
      </p:sp>
    </p:spTree>
    <p:extLst>
      <p:ext uri="{BB962C8B-B14F-4D97-AF65-F5344CB8AC3E}">
        <p14:creationId xmlns:p14="http://schemas.microsoft.com/office/powerpoint/2010/main" val="984554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71" y="620688"/>
            <a:ext cx="8229600" cy="1143000"/>
          </a:xfrm>
        </p:spPr>
        <p:txBody>
          <a:bodyPr>
            <a:normAutofit fontScale="90000"/>
          </a:bodyPr>
          <a:lstStyle/>
          <a:p>
            <a:pPr algn="l"/>
            <a:r>
              <a:rPr lang="en-AU" dirty="0" smtClean="0">
                <a:solidFill>
                  <a:srgbClr val="00B050"/>
                </a:solidFill>
              </a:rPr>
              <a:t>The school has a role in trying to link families with services when:</a:t>
            </a:r>
            <a:endParaRPr lang="en-AU" dirty="0">
              <a:solidFill>
                <a:srgbClr val="00B050"/>
              </a:solidFill>
            </a:endParaRPr>
          </a:p>
        </p:txBody>
      </p:sp>
      <p:sp>
        <p:nvSpPr>
          <p:cNvPr id="3" name="Content Placeholder 2"/>
          <p:cNvSpPr>
            <a:spLocks noGrp="1"/>
          </p:cNvSpPr>
          <p:nvPr>
            <p:ph idx="1"/>
          </p:nvPr>
        </p:nvSpPr>
        <p:spPr>
          <a:xfrm>
            <a:off x="439671" y="2215405"/>
            <a:ext cx="8229600" cy="4525963"/>
          </a:xfrm>
        </p:spPr>
        <p:txBody>
          <a:bodyPr>
            <a:normAutofit/>
          </a:bodyPr>
          <a:lstStyle/>
          <a:p>
            <a:r>
              <a:rPr lang="en-AU" dirty="0" smtClean="0"/>
              <a:t>a report to </a:t>
            </a:r>
            <a:r>
              <a:rPr lang="en-AU" dirty="0" smtClean="0"/>
              <a:t>Family and Community </a:t>
            </a:r>
            <a:r>
              <a:rPr lang="en-AU" dirty="0" smtClean="0"/>
              <a:t>Services is </a:t>
            </a:r>
            <a:r>
              <a:rPr lang="en-AU" b="1" dirty="0" smtClean="0"/>
              <a:t>not</a:t>
            </a:r>
            <a:r>
              <a:rPr lang="en-AU" dirty="0" smtClean="0"/>
              <a:t> required </a:t>
            </a:r>
          </a:p>
          <a:p>
            <a:r>
              <a:rPr lang="en-AU" dirty="0" smtClean="0"/>
              <a:t>a report has been made, but it has been screened out or closed by </a:t>
            </a:r>
            <a:r>
              <a:rPr lang="en-AU" dirty="0" smtClean="0"/>
              <a:t>Family and Community </a:t>
            </a:r>
            <a:r>
              <a:rPr lang="en-AU" dirty="0" smtClean="0"/>
              <a:t>Services.</a:t>
            </a:r>
          </a:p>
          <a:p>
            <a:pPr lvl="1"/>
            <a:endParaRPr lang="en-AU" dirty="0"/>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13</a:t>
            </a:fld>
            <a:endParaRPr lang="en-AU" dirty="0"/>
          </a:p>
        </p:txBody>
      </p:sp>
    </p:spTree>
    <p:extLst>
      <p:ext uri="{BB962C8B-B14F-4D97-AF65-F5344CB8AC3E}">
        <p14:creationId xmlns:p14="http://schemas.microsoft.com/office/powerpoint/2010/main" val="550149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sz="4800" dirty="0">
                <a:solidFill>
                  <a:srgbClr val="00B050"/>
                </a:solidFill>
              </a:rPr>
              <a:t>Working collaboratively with other agencies</a:t>
            </a:r>
          </a:p>
        </p:txBody>
      </p:sp>
      <p:pic>
        <p:nvPicPr>
          <p:cNvPr id="4" name="Picture 4" descr="footer.jpg"/>
          <p:cNvPicPr>
            <a:picLocks noChangeAspect="1"/>
          </p:cNvPicPr>
          <p:nvPr/>
        </p:nvPicPr>
        <p:blipFill>
          <a:blip r:embed="rId3"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14</a:t>
            </a:fld>
            <a:endParaRPr lang="en-AU" dirty="0"/>
          </a:p>
        </p:txBody>
      </p:sp>
    </p:spTree>
    <p:extLst>
      <p:ext uri="{BB962C8B-B14F-4D97-AF65-F5344CB8AC3E}">
        <p14:creationId xmlns:p14="http://schemas.microsoft.com/office/powerpoint/2010/main" val="142736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8229600" cy="4968552"/>
          </a:xfrm>
        </p:spPr>
        <p:txBody>
          <a:bodyPr>
            <a:normAutofit fontScale="92500"/>
          </a:bodyPr>
          <a:lstStyle/>
          <a:p>
            <a:r>
              <a:rPr lang="en-AU" sz="3500" dirty="0" smtClean="0">
                <a:solidFill>
                  <a:srgbClr val="249C43"/>
                </a:solidFill>
              </a:rPr>
              <a:t>Educational neglect </a:t>
            </a:r>
            <a:r>
              <a:rPr lang="en-AU" dirty="0" smtClean="0"/>
              <a:t>provides a great opportunity for schools to engage with local services and agencies</a:t>
            </a:r>
          </a:p>
          <a:p>
            <a:r>
              <a:rPr lang="en-AU" dirty="0" smtClean="0"/>
              <a:t>it provides a platform for shared interests – the school for improving attendance and agencies for their work with families on the underlying issues causing attendance problems</a:t>
            </a:r>
          </a:p>
          <a:p>
            <a:r>
              <a:rPr lang="en-AU" dirty="0" smtClean="0"/>
              <a:t>both have valuable information to share and complementary roles and skills to enhance the work.</a:t>
            </a:r>
            <a:endParaRPr lang="en-AU" dirty="0"/>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15</a:t>
            </a:fld>
            <a:endParaRPr lang="en-AU" dirty="0"/>
          </a:p>
        </p:txBody>
      </p:sp>
    </p:spTree>
    <p:extLst>
      <p:ext uri="{BB962C8B-B14F-4D97-AF65-F5344CB8AC3E}">
        <p14:creationId xmlns:p14="http://schemas.microsoft.com/office/powerpoint/2010/main" val="904850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355689"/>
            <a:ext cx="8229600" cy="4968552"/>
          </a:xfrm>
        </p:spPr>
        <p:txBody>
          <a:bodyPr>
            <a:normAutofit/>
          </a:bodyPr>
          <a:lstStyle/>
          <a:p>
            <a:r>
              <a:rPr lang="en-AU" dirty="0" smtClean="0"/>
              <a:t>Where parents or carers are not contactable or the relationship between home and the school has broken down, the help of local agencies may be sought</a:t>
            </a:r>
          </a:p>
          <a:p>
            <a:r>
              <a:rPr lang="en-AU" dirty="0" smtClean="0"/>
              <a:t>There may be agencies that are working with, or know the family and will make contact with them.</a:t>
            </a:r>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6"/>
          <p:cNvSpPr>
            <a:spLocks noGrp="1"/>
          </p:cNvSpPr>
          <p:nvPr>
            <p:ph type="title"/>
          </p:nvPr>
        </p:nvSpPr>
        <p:spPr>
          <a:xfrm>
            <a:off x="457200" y="274638"/>
            <a:ext cx="8229600" cy="1143000"/>
          </a:xfrm>
          <a:solidFill>
            <a:schemeClr val="bg1"/>
          </a:solidFill>
        </p:spPr>
        <p:txBody>
          <a:bodyPr>
            <a:normAutofit/>
          </a:bodyPr>
          <a:lstStyle/>
          <a:p>
            <a:r>
              <a:rPr lang="en-AU" sz="4000" dirty="0" smtClean="0">
                <a:solidFill>
                  <a:srgbClr val="249C43"/>
                </a:solidFill>
              </a:rPr>
              <a:t>If parents are </a:t>
            </a:r>
            <a:r>
              <a:rPr lang="en-AU" sz="4000" dirty="0" err="1" smtClean="0">
                <a:solidFill>
                  <a:srgbClr val="249C43"/>
                </a:solidFill>
              </a:rPr>
              <a:t>uncontactable</a:t>
            </a:r>
            <a:endParaRPr lang="en-AU" sz="4000" dirty="0">
              <a:solidFill>
                <a:srgbClr val="249C43"/>
              </a:solidFill>
            </a:endParaRPr>
          </a:p>
        </p:txBody>
      </p:sp>
      <p:sp>
        <p:nvSpPr>
          <p:cNvPr id="6" name="TextBox 5"/>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16</a:t>
            </a:fld>
            <a:endParaRPr lang="en-AU" dirty="0"/>
          </a:p>
        </p:txBody>
      </p:sp>
    </p:spTree>
    <p:extLst>
      <p:ext uri="{BB962C8B-B14F-4D97-AF65-F5344CB8AC3E}">
        <p14:creationId xmlns:p14="http://schemas.microsoft.com/office/powerpoint/2010/main" val="1974345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300" dirty="0" smtClean="0">
                <a:solidFill>
                  <a:srgbClr val="249C43"/>
                </a:solidFill>
              </a:rPr>
              <a:t>Agencies involved in the educational neglect pilot project:</a:t>
            </a:r>
            <a:endParaRPr lang="en-AU" sz="33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181022359"/>
              </p:ext>
            </p:extLst>
          </p:nvPr>
        </p:nvGraphicFramePr>
        <p:xfrm>
          <a:off x="971600" y="1497858"/>
          <a:ext cx="3767406" cy="4739454"/>
        </p:xfrm>
        <a:graphic>
          <a:graphicData uri="http://schemas.openxmlformats.org/drawingml/2006/table">
            <a:tbl>
              <a:tblPr firstRow="1" firstCol="1" bandRow="1"/>
              <a:tblGrid>
                <a:gridCol w="3767406"/>
              </a:tblGrid>
              <a:tr h="582906">
                <a:tc>
                  <a:txBody>
                    <a:bodyPr/>
                    <a:lstStyle/>
                    <a:p>
                      <a:pPr algn="l" rtl="0" fontAlgn="ctr"/>
                      <a:r>
                        <a:rPr lang="en-AU" sz="2400" b="1" i="0" u="none" strike="noStrike" dirty="0">
                          <a:solidFill>
                            <a:srgbClr val="FFFFFF"/>
                          </a:solidFill>
                          <a:effectLst/>
                          <a:latin typeface="+mj-lt"/>
                        </a:rPr>
                        <a:t>Support services</a:t>
                      </a:r>
                    </a:p>
                  </a:txBody>
                  <a:tcPr marL="5354" marR="5354"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3">
                        <a:lumMod val="50000"/>
                      </a:schemeClr>
                    </a:solidFill>
                  </a:tcPr>
                </a:tc>
              </a:tr>
              <a:tr h="593933">
                <a:tc>
                  <a:txBody>
                    <a:bodyPr/>
                    <a:lstStyle/>
                    <a:p>
                      <a:pPr algn="l" rtl="0" fontAlgn="ctr"/>
                      <a:r>
                        <a:rPr lang="en-AU" sz="2000" b="0" i="0" u="none" strike="noStrike" dirty="0">
                          <a:solidFill>
                            <a:srgbClr val="00215B"/>
                          </a:solidFill>
                          <a:effectLst/>
                          <a:latin typeface="+mj-lt"/>
                        </a:rPr>
                        <a:t>Health services including GP</a:t>
                      </a:r>
                    </a:p>
                  </a:txBody>
                  <a:tcPr marL="5354" marR="5354"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571089">
                <a:tc>
                  <a:txBody>
                    <a:bodyPr/>
                    <a:lstStyle/>
                    <a:p>
                      <a:pPr algn="l" rtl="0" fontAlgn="ctr"/>
                      <a:r>
                        <a:rPr lang="en-AU" sz="2000" b="0" i="0" u="none" strike="noStrike" dirty="0">
                          <a:solidFill>
                            <a:srgbClr val="00215B"/>
                          </a:solidFill>
                          <a:effectLst/>
                          <a:latin typeface="+mj-lt"/>
                        </a:rPr>
                        <a:t>Mental health and counselling services</a:t>
                      </a:r>
                    </a:p>
                  </a:txBody>
                  <a:tcPr marL="5354" marR="5354"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571089">
                <a:tc>
                  <a:txBody>
                    <a:bodyPr/>
                    <a:lstStyle/>
                    <a:p>
                      <a:pPr algn="l" rtl="0" fontAlgn="ctr"/>
                      <a:r>
                        <a:rPr lang="en-AU" sz="2000" b="0" i="0" u="none" strike="noStrike" dirty="0">
                          <a:solidFill>
                            <a:srgbClr val="00215B"/>
                          </a:solidFill>
                          <a:effectLst/>
                          <a:latin typeface="+mj-lt"/>
                        </a:rPr>
                        <a:t>Disability services</a:t>
                      </a:r>
                    </a:p>
                  </a:txBody>
                  <a:tcPr marL="5354" marR="5354"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662983">
                <a:tc>
                  <a:txBody>
                    <a:bodyPr/>
                    <a:lstStyle/>
                    <a:p>
                      <a:pPr algn="l" rtl="0" fontAlgn="ctr"/>
                      <a:r>
                        <a:rPr lang="en-AU" sz="2000" b="0" i="0" u="none" strike="noStrike" dirty="0">
                          <a:solidFill>
                            <a:srgbClr val="00215B"/>
                          </a:solidFill>
                          <a:effectLst/>
                          <a:latin typeface="+mj-lt"/>
                        </a:rPr>
                        <a:t>Family support services including Brighter Futures; Victim support</a:t>
                      </a:r>
                    </a:p>
                  </a:txBody>
                  <a:tcPr marL="5354" marR="5354"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571089">
                <a:tc>
                  <a:txBody>
                    <a:bodyPr/>
                    <a:lstStyle/>
                    <a:p>
                      <a:pPr algn="l" rtl="0" fontAlgn="ctr"/>
                      <a:r>
                        <a:rPr lang="en-AU" sz="2000" b="0" i="0" u="none" strike="noStrike" dirty="0">
                          <a:solidFill>
                            <a:srgbClr val="00215B"/>
                          </a:solidFill>
                          <a:effectLst/>
                          <a:latin typeface="+mj-lt"/>
                        </a:rPr>
                        <a:t>Youth support services</a:t>
                      </a:r>
                    </a:p>
                  </a:txBody>
                  <a:tcPr marL="5354" marR="5354"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571089">
                <a:tc>
                  <a:txBody>
                    <a:bodyPr/>
                    <a:lstStyle/>
                    <a:p>
                      <a:pPr algn="l" rtl="0" fontAlgn="ctr"/>
                      <a:r>
                        <a:rPr lang="en-AU" sz="2000" b="0" i="0" u="none" strike="noStrike" dirty="0">
                          <a:solidFill>
                            <a:srgbClr val="00215B"/>
                          </a:solidFill>
                          <a:effectLst/>
                          <a:latin typeface="+mj-lt"/>
                        </a:rPr>
                        <a:t>Aboriginal cultural supports</a:t>
                      </a:r>
                    </a:p>
                  </a:txBody>
                  <a:tcPr marL="5354" marR="5354"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chemeClr val="accent1">
                        <a:lumMod val="20000"/>
                        <a:lumOff val="80000"/>
                      </a:schemeClr>
                    </a:solidFill>
                  </a:tcPr>
                </a:tc>
              </a:tr>
              <a:tr h="571089">
                <a:tc>
                  <a:txBody>
                    <a:bodyPr/>
                    <a:lstStyle/>
                    <a:p>
                      <a:pPr algn="l" rtl="0" fontAlgn="ctr"/>
                      <a:r>
                        <a:rPr lang="en-AU" sz="2000" b="0" i="0" u="none" strike="noStrike" dirty="0">
                          <a:solidFill>
                            <a:srgbClr val="00215B"/>
                          </a:solidFill>
                          <a:effectLst/>
                          <a:latin typeface="+mj-lt"/>
                        </a:rPr>
                        <a:t>S</a:t>
                      </a:r>
                      <a:r>
                        <a:rPr lang="en-AU" sz="2000" b="0" i="0" u="none" strike="noStrike" dirty="0" smtClean="0">
                          <a:solidFill>
                            <a:srgbClr val="00215B"/>
                          </a:solidFill>
                          <a:effectLst/>
                          <a:latin typeface="+mj-lt"/>
                        </a:rPr>
                        <a:t>chool-based </a:t>
                      </a:r>
                      <a:r>
                        <a:rPr lang="en-AU" sz="2000" b="0" i="0" u="none" strike="noStrike" dirty="0">
                          <a:solidFill>
                            <a:srgbClr val="00215B"/>
                          </a:solidFill>
                          <a:effectLst/>
                          <a:latin typeface="+mj-lt"/>
                        </a:rPr>
                        <a:t>supports</a:t>
                      </a:r>
                    </a:p>
                  </a:txBody>
                  <a:tcPr marL="5354" marR="5354"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chemeClr val="accent3">
                        <a:lumMod val="20000"/>
                        <a:lumOff val="80000"/>
                      </a:schemeClr>
                    </a:solidFill>
                  </a:tcPr>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3909877613"/>
              </p:ext>
            </p:extLst>
          </p:nvPr>
        </p:nvGraphicFramePr>
        <p:xfrm>
          <a:off x="4788024" y="1484784"/>
          <a:ext cx="3816425" cy="4993124"/>
        </p:xfrm>
        <a:graphic>
          <a:graphicData uri="http://schemas.openxmlformats.org/drawingml/2006/table">
            <a:tbl>
              <a:tblPr firstRow="1" firstCol="1" bandRow="1"/>
              <a:tblGrid>
                <a:gridCol w="3816425"/>
              </a:tblGrid>
              <a:tr h="577002">
                <a:tc>
                  <a:txBody>
                    <a:bodyPr/>
                    <a:lstStyle/>
                    <a:p>
                      <a:pPr algn="l" rtl="0" fontAlgn="ctr"/>
                      <a:r>
                        <a:rPr lang="en-AU" sz="2400" b="1" i="0" u="none" strike="noStrike" dirty="0">
                          <a:solidFill>
                            <a:srgbClr val="FFFFFF"/>
                          </a:solidFill>
                          <a:effectLst/>
                          <a:latin typeface="+mj-lt"/>
                        </a:rPr>
                        <a:t>Assistance provided</a:t>
                      </a:r>
                    </a:p>
                  </a:txBody>
                  <a:tcPr marL="4619" marR="4619" marT="48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3">
                        <a:lumMod val="50000"/>
                      </a:schemeClr>
                    </a:solidFill>
                  </a:tcPr>
                </a:tc>
              </a:tr>
              <a:tr h="600081">
                <a:tc>
                  <a:txBody>
                    <a:bodyPr/>
                    <a:lstStyle/>
                    <a:p>
                      <a:pPr algn="l" rtl="0" fontAlgn="ctr"/>
                      <a:r>
                        <a:rPr lang="en-AU" sz="2000" b="0" i="0" u="none" strike="noStrike" dirty="0">
                          <a:solidFill>
                            <a:srgbClr val="00215B"/>
                          </a:solidFill>
                          <a:effectLst/>
                          <a:latin typeface="+mj-lt"/>
                        </a:rPr>
                        <a:t>Mental health support</a:t>
                      </a:r>
                    </a:p>
                  </a:txBody>
                  <a:tcPr marL="4619" marR="4619" marT="48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621437">
                <a:tc>
                  <a:txBody>
                    <a:bodyPr/>
                    <a:lstStyle/>
                    <a:p>
                      <a:pPr algn="l" rtl="0" fontAlgn="ctr"/>
                      <a:r>
                        <a:rPr lang="en-AU" sz="2000" b="0" i="0" u="none" strike="noStrike" dirty="0">
                          <a:solidFill>
                            <a:srgbClr val="00215B"/>
                          </a:solidFill>
                          <a:effectLst/>
                          <a:latin typeface="+mj-lt"/>
                        </a:rPr>
                        <a:t>Family support, e.g. parenting skills, domestic violence support</a:t>
                      </a:r>
                    </a:p>
                  </a:txBody>
                  <a:tcPr marL="4619" marR="4619" marT="48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577002">
                <a:tc>
                  <a:txBody>
                    <a:bodyPr/>
                    <a:lstStyle/>
                    <a:p>
                      <a:pPr algn="l" rtl="0" fontAlgn="ctr"/>
                      <a:r>
                        <a:rPr lang="en-AU" sz="2000" b="0" i="0" u="none" strike="noStrike" dirty="0">
                          <a:solidFill>
                            <a:srgbClr val="00215B"/>
                          </a:solidFill>
                          <a:effectLst/>
                          <a:latin typeface="+mj-lt"/>
                        </a:rPr>
                        <a:t>Financial support</a:t>
                      </a:r>
                    </a:p>
                  </a:txBody>
                  <a:tcPr marL="4619" marR="4619" marT="48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577002">
                <a:tc>
                  <a:txBody>
                    <a:bodyPr/>
                    <a:lstStyle/>
                    <a:p>
                      <a:pPr algn="l" rtl="0" fontAlgn="ctr"/>
                      <a:r>
                        <a:rPr lang="en-AU" sz="2000" b="0" i="0" u="none" strike="noStrike" dirty="0">
                          <a:solidFill>
                            <a:srgbClr val="00215B"/>
                          </a:solidFill>
                          <a:effectLst/>
                          <a:latin typeface="+mj-lt"/>
                        </a:rPr>
                        <a:t>Disability and health support</a:t>
                      </a:r>
                    </a:p>
                  </a:txBody>
                  <a:tcPr marL="4619" marR="4619" marT="48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577002">
                <a:tc>
                  <a:txBody>
                    <a:bodyPr/>
                    <a:lstStyle/>
                    <a:p>
                      <a:pPr algn="l" rtl="0" fontAlgn="ctr"/>
                      <a:r>
                        <a:rPr lang="en-AU" sz="2000" b="0" i="0" u="none" strike="noStrike" dirty="0">
                          <a:solidFill>
                            <a:srgbClr val="00215B"/>
                          </a:solidFill>
                          <a:effectLst/>
                          <a:latin typeface="+mj-lt"/>
                        </a:rPr>
                        <a:t>Housing or crisis accommodation</a:t>
                      </a:r>
                    </a:p>
                  </a:txBody>
                  <a:tcPr marL="4619" marR="4619" marT="48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544302">
                <a:tc>
                  <a:txBody>
                    <a:bodyPr/>
                    <a:lstStyle/>
                    <a:p>
                      <a:pPr algn="l" rtl="0" fontAlgn="ctr"/>
                      <a:r>
                        <a:rPr lang="en-AU" sz="2000" b="0" i="0" u="none" strike="noStrike" dirty="0">
                          <a:solidFill>
                            <a:srgbClr val="00215B"/>
                          </a:solidFill>
                          <a:effectLst/>
                          <a:latin typeface="+mj-lt"/>
                        </a:rPr>
                        <a:t>Tutoring </a:t>
                      </a:r>
                    </a:p>
                  </a:txBody>
                  <a:tcPr marL="4619" marR="4619" marT="48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621437">
                <a:tc>
                  <a:txBody>
                    <a:bodyPr/>
                    <a:lstStyle/>
                    <a:p>
                      <a:pPr algn="l" rtl="0" fontAlgn="ctr"/>
                      <a:r>
                        <a:rPr lang="en-AU" sz="2000" b="0" i="0" u="none" strike="noStrike" dirty="0">
                          <a:solidFill>
                            <a:srgbClr val="00215B"/>
                          </a:solidFill>
                          <a:effectLst/>
                          <a:latin typeface="+mj-lt"/>
                        </a:rPr>
                        <a:t>Emotional and behavioural support for students e.g. skills for making friends</a:t>
                      </a:r>
                    </a:p>
                  </a:txBody>
                  <a:tcPr marL="4619" marR="4619" marT="48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bl>
          </a:graphicData>
        </a:graphic>
      </p:graphicFrame>
      <p:sp>
        <p:nvSpPr>
          <p:cNvPr id="5" name="Slide Number Placeholder 4"/>
          <p:cNvSpPr>
            <a:spLocks noGrp="1"/>
          </p:cNvSpPr>
          <p:nvPr>
            <p:ph type="sldNum" sz="quarter" idx="10"/>
          </p:nvPr>
        </p:nvSpPr>
        <p:spPr/>
        <p:txBody>
          <a:bodyPr/>
          <a:lstStyle/>
          <a:p>
            <a:fld id="{BDD20264-7672-48B3-8FE5-E0FBA945C00B}" type="slidenum">
              <a:rPr lang="en-AU" smtClean="0"/>
              <a:pPr/>
              <a:t>17</a:t>
            </a:fld>
            <a:endParaRPr lang="en-AU" dirty="0"/>
          </a:p>
        </p:txBody>
      </p:sp>
      <p:sp>
        <p:nvSpPr>
          <p:cNvPr id="8" name="TextBox 7"/>
          <p:cNvSpPr txBox="1"/>
          <p:nvPr/>
        </p:nvSpPr>
        <p:spPr>
          <a:xfrm>
            <a:off x="8604447" y="6156012"/>
            <a:ext cx="522023" cy="369332"/>
          </a:xfrm>
          <a:prstGeom prst="rect">
            <a:avLst/>
          </a:prstGeom>
          <a:noFill/>
        </p:spPr>
        <p:txBody>
          <a:bodyPr wrap="square" rtlCol="0">
            <a:spAutoFit/>
          </a:bodyPr>
          <a:lstStyle/>
          <a:p>
            <a:fld id="{C2F40D21-2A8A-49E2-8E73-DD23239EAE91}" type="slidenum">
              <a:rPr lang="en-AU" smtClean="0"/>
              <a:t>17</a:t>
            </a:fld>
            <a:endParaRPr lang="en-AU" dirty="0"/>
          </a:p>
        </p:txBody>
      </p:sp>
    </p:spTree>
    <p:extLst>
      <p:ext uri="{BB962C8B-B14F-4D97-AF65-F5344CB8AC3E}">
        <p14:creationId xmlns:p14="http://schemas.microsoft.com/office/powerpoint/2010/main" val="265668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1210146"/>
          </a:xfrm>
          <a:solidFill>
            <a:schemeClr val="bg1"/>
          </a:solidFill>
        </p:spPr>
        <p:txBody>
          <a:bodyPr>
            <a:normAutofit/>
          </a:bodyPr>
          <a:lstStyle/>
          <a:p>
            <a:pPr algn="l"/>
            <a:r>
              <a:rPr lang="en-AU" sz="3200" dirty="0">
                <a:solidFill>
                  <a:srgbClr val="249C43"/>
                </a:solidFill>
              </a:rPr>
              <a:t>Schools and agencies’ views on working together in the pilot:</a:t>
            </a:r>
            <a:endParaRPr lang="en-AU" sz="4000" dirty="0">
              <a:solidFill>
                <a:srgbClr val="249C43"/>
              </a:solidFill>
            </a:endParaRPr>
          </a:p>
        </p:txBody>
      </p:sp>
      <p:sp>
        <p:nvSpPr>
          <p:cNvPr id="2" name="Rounded Rectangular Callout 1"/>
          <p:cNvSpPr/>
          <p:nvPr/>
        </p:nvSpPr>
        <p:spPr>
          <a:xfrm>
            <a:off x="467544" y="1484785"/>
            <a:ext cx="4752528" cy="2034220"/>
          </a:xfrm>
          <a:prstGeom prst="wedgeRoundRect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Callout 2"/>
          <p:cNvSpPr/>
          <p:nvPr/>
        </p:nvSpPr>
        <p:spPr>
          <a:xfrm>
            <a:off x="5364088" y="1279331"/>
            <a:ext cx="3456062" cy="4660657"/>
          </a:xfrm>
          <a:prstGeom prst="wedgeEllipseCallou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ular Callout 4"/>
          <p:cNvSpPr/>
          <p:nvPr/>
        </p:nvSpPr>
        <p:spPr>
          <a:xfrm>
            <a:off x="323528" y="3746648"/>
            <a:ext cx="5040560" cy="2706688"/>
          </a:xfrm>
          <a:prstGeom prst="wedgeRect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323528" y="3663022"/>
            <a:ext cx="5040560" cy="3108543"/>
          </a:xfrm>
          <a:prstGeom prst="rect">
            <a:avLst/>
          </a:prstGeom>
          <a:noFill/>
        </p:spPr>
        <p:txBody>
          <a:bodyPr wrap="square" rtlCol="0">
            <a:spAutoFit/>
          </a:bodyPr>
          <a:lstStyle/>
          <a:p>
            <a:endParaRPr lang="en-AU" i="1" dirty="0" smtClean="0"/>
          </a:p>
          <a:p>
            <a:r>
              <a:rPr lang="en-AU" sz="2000" i="1" dirty="0" smtClean="0"/>
              <a:t>The </a:t>
            </a:r>
            <a:r>
              <a:rPr lang="en-AU" sz="2000" i="1" dirty="0"/>
              <a:t>Family Referral Service alerted school to home situation. FACS and Housing were able to coordinate support and keep school informed. Drug and alcohol counselling supported the parent. Once the parent felt the coordinated support her relationships with school improved as "we (the school) were part of the team" - not the "authority on her back." </a:t>
            </a:r>
          </a:p>
          <a:p>
            <a:endParaRPr lang="en-AU" dirty="0"/>
          </a:p>
        </p:txBody>
      </p:sp>
      <p:sp>
        <p:nvSpPr>
          <p:cNvPr id="11" name="TextBox 10"/>
          <p:cNvSpPr txBox="1"/>
          <p:nvPr/>
        </p:nvSpPr>
        <p:spPr>
          <a:xfrm>
            <a:off x="755576" y="1530657"/>
            <a:ext cx="4464496" cy="2308324"/>
          </a:xfrm>
          <a:prstGeom prst="rect">
            <a:avLst/>
          </a:prstGeom>
          <a:noFill/>
        </p:spPr>
        <p:txBody>
          <a:bodyPr wrap="square" rtlCol="0">
            <a:spAutoFit/>
          </a:bodyPr>
          <a:lstStyle/>
          <a:p>
            <a:r>
              <a:rPr lang="en-AU" sz="2100" i="1" dirty="0"/>
              <a:t>I have observed that the involvement of the Family Referral Service and others has concreted professional relationships, resulting in greater appreciation of the advantage of working collaboratively. </a:t>
            </a:r>
          </a:p>
          <a:p>
            <a:endParaRPr lang="en-AU" dirty="0"/>
          </a:p>
        </p:txBody>
      </p:sp>
      <p:sp>
        <p:nvSpPr>
          <p:cNvPr id="13" name="TextBox 12"/>
          <p:cNvSpPr txBox="1"/>
          <p:nvPr/>
        </p:nvSpPr>
        <p:spPr>
          <a:xfrm>
            <a:off x="6084168" y="1916832"/>
            <a:ext cx="2592288" cy="3924151"/>
          </a:xfrm>
          <a:prstGeom prst="rect">
            <a:avLst/>
          </a:prstGeom>
          <a:noFill/>
        </p:spPr>
        <p:txBody>
          <a:bodyPr wrap="square" rtlCol="0">
            <a:spAutoFit/>
          </a:bodyPr>
          <a:lstStyle/>
          <a:p>
            <a:r>
              <a:rPr lang="en-AU" sz="2100" i="1" dirty="0"/>
              <a:t>It was extremely beneficial to know that the area health had been working with the family for a period of time and their willingness to share information enabled the school to support the family better.</a:t>
            </a:r>
          </a:p>
          <a:p>
            <a:endParaRPr lang="en-AU" dirty="0"/>
          </a:p>
        </p:txBody>
      </p:sp>
      <p:sp>
        <p:nvSpPr>
          <p:cNvPr id="14" name="TextBox 13"/>
          <p:cNvSpPr txBox="1"/>
          <p:nvPr/>
        </p:nvSpPr>
        <p:spPr>
          <a:xfrm>
            <a:off x="8604447" y="5939988"/>
            <a:ext cx="522023" cy="369332"/>
          </a:xfrm>
          <a:prstGeom prst="rect">
            <a:avLst/>
          </a:prstGeom>
          <a:noFill/>
        </p:spPr>
        <p:txBody>
          <a:bodyPr wrap="square" rtlCol="0">
            <a:spAutoFit/>
          </a:bodyPr>
          <a:lstStyle/>
          <a:p>
            <a:fld id="{C2F40D21-2A8A-49E2-8E73-DD23239EAE91}" type="slidenum">
              <a:rPr lang="en-AU" smtClean="0"/>
              <a:t>18</a:t>
            </a:fld>
            <a:endParaRPr lang="en-AU" dirty="0"/>
          </a:p>
        </p:txBody>
      </p:sp>
    </p:spTree>
    <p:extLst>
      <p:ext uri="{BB962C8B-B14F-4D97-AF65-F5344CB8AC3E}">
        <p14:creationId xmlns:p14="http://schemas.microsoft.com/office/powerpoint/2010/main" val="3747535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6"/>
          <p:cNvSpPr>
            <a:spLocks noGrp="1"/>
          </p:cNvSpPr>
          <p:nvPr>
            <p:ph type="title"/>
          </p:nvPr>
        </p:nvSpPr>
        <p:spPr>
          <a:xfrm>
            <a:off x="646857" y="404664"/>
            <a:ext cx="8229600" cy="1143000"/>
          </a:xfrm>
          <a:solidFill>
            <a:schemeClr val="bg1"/>
          </a:solidFill>
        </p:spPr>
        <p:txBody>
          <a:bodyPr>
            <a:normAutofit/>
          </a:bodyPr>
          <a:lstStyle/>
          <a:p>
            <a:r>
              <a:rPr lang="en-AU" sz="4000" dirty="0" smtClean="0">
                <a:solidFill>
                  <a:srgbClr val="249C43"/>
                </a:solidFill>
              </a:rPr>
              <a:t>Case study</a:t>
            </a:r>
            <a:endParaRPr lang="en-AU" sz="4000" dirty="0">
              <a:solidFill>
                <a:srgbClr val="249C43"/>
              </a:solidFill>
            </a:endParaRPr>
          </a:p>
        </p:txBody>
      </p:sp>
      <p:sp>
        <p:nvSpPr>
          <p:cNvPr id="6" name="TextBox 5"/>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19</a:t>
            </a:fld>
            <a:endParaRPr lang="en-AU" dirty="0"/>
          </a:p>
        </p:txBody>
      </p:sp>
      <p:sp>
        <p:nvSpPr>
          <p:cNvPr id="2" name="TextBox 1"/>
          <p:cNvSpPr txBox="1"/>
          <p:nvPr/>
        </p:nvSpPr>
        <p:spPr>
          <a:xfrm>
            <a:off x="323528" y="1628800"/>
            <a:ext cx="8568952" cy="4308872"/>
          </a:xfrm>
          <a:prstGeom prst="rect">
            <a:avLst/>
          </a:prstGeom>
          <a:noFill/>
        </p:spPr>
        <p:txBody>
          <a:bodyPr wrap="square" rtlCol="0">
            <a:spAutoFit/>
          </a:bodyPr>
          <a:lstStyle/>
          <a:p>
            <a:pPr marL="514350" indent="-514350">
              <a:buFont typeface="+mj-lt"/>
              <a:buAutoNum type="arabicPeriod"/>
            </a:pPr>
            <a:r>
              <a:rPr lang="en-AU" sz="3200" dirty="0" smtClean="0"/>
              <a:t>What </a:t>
            </a:r>
            <a:r>
              <a:rPr lang="en-AU" sz="3200" dirty="0"/>
              <a:t>are some of the issues that may be impacting on the children’s attendance at school?</a:t>
            </a:r>
          </a:p>
          <a:p>
            <a:pPr marL="514350" indent="-514350">
              <a:buFont typeface="+mj-lt"/>
              <a:buAutoNum type="arabicPeriod"/>
            </a:pPr>
            <a:r>
              <a:rPr lang="en-AU" sz="3200" dirty="0" smtClean="0"/>
              <a:t>What </a:t>
            </a:r>
            <a:r>
              <a:rPr lang="en-AU" sz="3200" dirty="0"/>
              <a:t>school-based strategies and educational services could be utilised to support the regular attendance of the children?</a:t>
            </a:r>
          </a:p>
          <a:p>
            <a:pPr marL="514350" indent="-514350">
              <a:buFont typeface="+mj-lt"/>
              <a:buAutoNum type="arabicPeriod"/>
            </a:pPr>
            <a:r>
              <a:rPr lang="en-AU" sz="3200" dirty="0" smtClean="0"/>
              <a:t>What </a:t>
            </a:r>
            <a:r>
              <a:rPr lang="en-AU" sz="3200" dirty="0"/>
              <a:t>services or agencies in your local community might be able to assist this family?</a:t>
            </a:r>
          </a:p>
          <a:p>
            <a:endParaRPr lang="en-AU" dirty="0"/>
          </a:p>
        </p:txBody>
      </p:sp>
    </p:spTree>
    <p:extLst>
      <p:ext uri="{BB962C8B-B14F-4D97-AF65-F5344CB8AC3E}">
        <p14:creationId xmlns:p14="http://schemas.microsoft.com/office/powerpoint/2010/main" val="2269572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00B050"/>
                </a:solidFill>
              </a:rPr>
              <a:t>Attending school regularly is important</a:t>
            </a:r>
            <a:endParaRPr lang="en-AU" dirty="0">
              <a:solidFill>
                <a:srgbClr val="00B050"/>
              </a:solidFill>
            </a:endParaRPr>
          </a:p>
        </p:txBody>
      </p:sp>
      <p:sp>
        <p:nvSpPr>
          <p:cNvPr id="3" name="Content Placeholder 2"/>
          <p:cNvSpPr>
            <a:spLocks noGrp="1"/>
          </p:cNvSpPr>
          <p:nvPr>
            <p:ph idx="1"/>
          </p:nvPr>
        </p:nvSpPr>
        <p:spPr>
          <a:xfrm>
            <a:off x="457200" y="1340768"/>
            <a:ext cx="8229600" cy="4525963"/>
          </a:xfrm>
        </p:spPr>
        <p:txBody>
          <a:bodyPr>
            <a:normAutofit/>
          </a:bodyPr>
          <a:lstStyle/>
          <a:p>
            <a:r>
              <a:rPr lang="en-AU" dirty="0"/>
              <a:t>Schools play a vital role in children’s overall development and wellbeing</a:t>
            </a:r>
          </a:p>
          <a:p>
            <a:r>
              <a:rPr lang="en-AU" dirty="0"/>
              <a:t>This is recognised in </a:t>
            </a:r>
            <a:r>
              <a:rPr lang="en-AU" dirty="0" smtClean="0"/>
              <a:t>NSW by law </a:t>
            </a:r>
            <a:r>
              <a:rPr lang="en-AU" dirty="0"/>
              <a:t>that has made school compulsory </a:t>
            </a:r>
            <a:r>
              <a:rPr lang="en-AU" dirty="0" smtClean="0"/>
              <a:t>since </a:t>
            </a:r>
            <a:r>
              <a:rPr lang="en-AU" dirty="0"/>
              <a:t>1880</a:t>
            </a:r>
          </a:p>
          <a:p>
            <a:r>
              <a:rPr lang="en-AU" dirty="0"/>
              <a:t>The law requires children and young people of compulsory school age to attend school each day it is open for the instruction of that child or young person.</a:t>
            </a:r>
          </a:p>
          <a:p>
            <a:endParaRPr lang="en-AU" dirty="0"/>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04448" y="5445224"/>
            <a:ext cx="360040" cy="369332"/>
          </a:xfrm>
          <a:prstGeom prst="rect">
            <a:avLst/>
          </a:prstGeom>
          <a:noFill/>
        </p:spPr>
        <p:txBody>
          <a:bodyPr wrap="square" rtlCol="0">
            <a:spAutoFit/>
          </a:bodyPr>
          <a:lstStyle/>
          <a:p>
            <a:fld id="{C2F40D21-2A8A-49E2-8E73-DD23239EAE91}" type="slidenum">
              <a:rPr lang="en-AU" smtClean="0"/>
              <a:t>2</a:t>
            </a:fld>
            <a:endParaRPr lang="en-AU" dirty="0"/>
          </a:p>
        </p:txBody>
      </p:sp>
    </p:spTree>
    <p:extLst>
      <p:ext uri="{BB962C8B-B14F-4D97-AF65-F5344CB8AC3E}">
        <p14:creationId xmlns:p14="http://schemas.microsoft.com/office/powerpoint/2010/main" val="229069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1421904"/>
            <a:ext cx="8229600" cy="1143000"/>
          </a:xfrm>
        </p:spPr>
        <p:txBody>
          <a:bodyPr>
            <a:noAutofit/>
          </a:bodyPr>
          <a:lstStyle/>
          <a:p>
            <a:pPr algn="l"/>
            <a:r>
              <a:rPr lang="en-AU" sz="3600" dirty="0" smtClean="0">
                <a:solidFill>
                  <a:srgbClr val="00B050"/>
                </a:solidFill>
              </a:rPr>
              <a:t>Some parents may be unaware of the benefits of regular school attendance and of the impact of poor attendance.</a:t>
            </a:r>
            <a:endParaRPr lang="en-AU" sz="3600" dirty="0">
              <a:solidFill>
                <a:srgbClr val="00B050"/>
              </a:solidFill>
            </a:endParaRPr>
          </a:p>
        </p:txBody>
      </p:sp>
      <p:sp>
        <p:nvSpPr>
          <p:cNvPr id="3" name="Content Placeholder 2"/>
          <p:cNvSpPr>
            <a:spLocks noGrp="1"/>
          </p:cNvSpPr>
          <p:nvPr>
            <p:ph idx="1"/>
          </p:nvPr>
        </p:nvSpPr>
        <p:spPr>
          <a:xfrm>
            <a:off x="511679" y="2852936"/>
            <a:ext cx="7948753" cy="4525963"/>
          </a:xfrm>
        </p:spPr>
        <p:txBody>
          <a:bodyPr>
            <a:normAutofit/>
          </a:bodyPr>
          <a:lstStyle/>
          <a:p>
            <a:pPr marL="0" indent="0">
              <a:buNone/>
            </a:pPr>
            <a:endParaRPr lang="en-AU" dirty="0" smtClean="0"/>
          </a:p>
          <a:p>
            <a:pPr marL="0" indent="0">
              <a:buNone/>
            </a:pPr>
            <a:r>
              <a:rPr lang="en-AU" dirty="0" smtClean="0"/>
              <a:t>Many parents are also unaware that when their children and young people don’t attend school regularly, it is a form of child neglect.</a:t>
            </a:r>
            <a:endParaRPr lang="en-AU" dirty="0"/>
          </a:p>
          <a:p>
            <a:endParaRPr lang="en-AU" dirty="0"/>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04448" y="5445224"/>
            <a:ext cx="360040" cy="369332"/>
          </a:xfrm>
          <a:prstGeom prst="rect">
            <a:avLst/>
          </a:prstGeom>
          <a:noFill/>
        </p:spPr>
        <p:txBody>
          <a:bodyPr wrap="square" rtlCol="0">
            <a:spAutoFit/>
          </a:bodyPr>
          <a:lstStyle/>
          <a:p>
            <a:fld id="{C2F40D21-2A8A-49E2-8E73-DD23239EAE91}" type="slidenum">
              <a:rPr lang="en-AU" smtClean="0"/>
              <a:t>3</a:t>
            </a:fld>
            <a:endParaRPr lang="en-AU" dirty="0"/>
          </a:p>
        </p:txBody>
      </p:sp>
    </p:spTree>
    <p:extLst>
      <p:ext uri="{BB962C8B-B14F-4D97-AF65-F5344CB8AC3E}">
        <p14:creationId xmlns:p14="http://schemas.microsoft.com/office/powerpoint/2010/main" val="3139727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71" y="116632"/>
            <a:ext cx="8229600" cy="1143000"/>
          </a:xfrm>
        </p:spPr>
        <p:txBody>
          <a:bodyPr>
            <a:normAutofit/>
          </a:bodyPr>
          <a:lstStyle/>
          <a:p>
            <a:pPr algn="l"/>
            <a:r>
              <a:rPr lang="en-AU" dirty="0" smtClean="0">
                <a:solidFill>
                  <a:srgbClr val="00B050"/>
                </a:solidFill>
              </a:rPr>
              <a:t>What is educational neglect?</a:t>
            </a:r>
            <a:endParaRPr lang="en-AU" dirty="0">
              <a:solidFill>
                <a:srgbClr val="00B050"/>
              </a:solidFill>
            </a:endParaRPr>
          </a:p>
        </p:txBody>
      </p:sp>
      <p:sp>
        <p:nvSpPr>
          <p:cNvPr id="3" name="Content Placeholder 2"/>
          <p:cNvSpPr>
            <a:spLocks noGrp="1"/>
          </p:cNvSpPr>
          <p:nvPr>
            <p:ph idx="1"/>
          </p:nvPr>
        </p:nvSpPr>
        <p:spPr>
          <a:xfrm>
            <a:off x="539552" y="1052736"/>
            <a:ext cx="8352928" cy="7488832"/>
          </a:xfrm>
        </p:spPr>
        <p:txBody>
          <a:bodyPr>
            <a:normAutofit/>
          </a:bodyPr>
          <a:lstStyle/>
          <a:p>
            <a:pPr lvl="0">
              <a:spcBef>
                <a:spcPts val="600"/>
              </a:spcBef>
            </a:pPr>
            <a:r>
              <a:rPr lang="en-AU" sz="3000" dirty="0"/>
              <a:t>constant lateness for school</a:t>
            </a:r>
          </a:p>
          <a:p>
            <a:pPr lvl="0">
              <a:spcBef>
                <a:spcPts val="600"/>
              </a:spcBef>
            </a:pPr>
            <a:r>
              <a:rPr lang="en-AU" sz="3000" dirty="0"/>
              <a:t>irregular or inconsistent attendance at school</a:t>
            </a:r>
          </a:p>
          <a:p>
            <a:pPr>
              <a:spcBef>
                <a:spcPts val="600"/>
              </a:spcBef>
            </a:pPr>
            <a:r>
              <a:rPr lang="en-AU" sz="3000" dirty="0"/>
              <a:t>continually missing </a:t>
            </a:r>
            <a:r>
              <a:rPr lang="en-AU" sz="3000" dirty="0" smtClean="0"/>
              <a:t>school, with or without explanations</a:t>
            </a:r>
          </a:p>
          <a:p>
            <a:pPr lvl="0">
              <a:spcBef>
                <a:spcPts val="600"/>
              </a:spcBef>
            </a:pPr>
            <a:r>
              <a:rPr lang="en-AU" sz="3000" dirty="0" smtClean="0"/>
              <a:t>increasing </a:t>
            </a:r>
            <a:r>
              <a:rPr lang="en-AU" sz="3000" dirty="0"/>
              <a:t>truancy</a:t>
            </a:r>
          </a:p>
          <a:p>
            <a:pPr lvl="0">
              <a:spcBef>
                <a:spcPts val="600"/>
              </a:spcBef>
            </a:pPr>
            <a:r>
              <a:rPr lang="en-AU" sz="3000" dirty="0"/>
              <a:t>developing a dislike for school and a reluctance to </a:t>
            </a:r>
            <a:r>
              <a:rPr lang="en-AU" sz="3000" dirty="0" smtClean="0"/>
              <a:t>attend, with inadequate parent follow up</a:t>
            </a:r>
          </a:p>
          <a:p>
            <a:pPr lvl="0">
              <a:spcBef>
                <a:spcPts val="600"/>
              </a:spcBef>
            </a:pPr>
            <a:r>
              <a:rPr lang="en-AU" sz="3000" dirty="0" smtClean="0"/>
              <a:t>excessive </a:t>
            </a:r>
            <a:r>
              <a:rPr lang="en-AU" sz="3000" dirty="0"/>
              <a:t>absences </a:t>
            </a:r>
            <a:r>
              <a:rPr lang="en-AU" sz="3000" dirty="0" smtClean="0"/>
              <a:t>inappropriately attributed </a:t>
            </a:r>
            <a:r>
              <a:rPr lang="en-AU" sz="3000" dirty="0"/>
              <a:t>to illness or </a:t>
            </a:r>
            <a:r>
              <a:rPr lang="en-AU" sz="3000" dirty="0" smtClean="0"/>
              <a:t>disability.</a:t>
            </a:r>
            <a:endParaRPr lang="en-AU" sz="3000" dirty="0"/>
          </a:p>
        </p:txBody>
      </p:sp>
      <p:sp>
        <p:nvSpPr>
          <p:cNvPr id="5" name="TextBox 4"/>
          <p:cNvSpPr txBox="1"/>
          <p:nvPr/>
        </p:nvSpPr>
        <p:spPr>
          <a:xfrm>
            <a:off x="8676456" y="5445224"/>
            <a:ext cx="360040" cy="369332"/>
          </a:xfrm>
          <a:prstGeom prst="rect">
            <a:avLst/>
          </a:prstGeom>
          <a:noFill/>
        </p:spPr>
        <p:txBody>
          <a:bodyPr wrap="square" rtlCol="0">
            <a:spAutoFit/>
          </a:bodyPr>
          <a:lstStyle/>
          <a:p>
            <a:fld id="{C2F40D21-2A8A-49E2-8E73-DD23239EAE91}" type="slidenum">
              <a:rPr lang="en-AU" smtClean="0"/>
              <a:t>4</a:t>
            </a:fld>
            <a:endParaRPr lang="en-AU" dirty="0"/>
          </a:p>
        </p:txBody>
      </p:sp>
      <p:pic>
        <p:nvPicPr>
          <p:cNvPr id="6"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1461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71" y="260648"/>
            <a:ext cx="8229600" cy="1143000"/>
          </a:xfrm>
        </p:spPr>
        <p:txBody>
          <a:bodyPr>
            <a:normAutofit/>
          </a:bodyPr>
          <a:lstStyle/>
          <a:p>
            <a:pPr algn="l"/>
            <a:r>
              <a:rPr lang="en-AU" dirty="0" smtClean="0">
                <a:solidFill>
                  <a:srgbClr val="00B050"/>
                </a:solidFill>
              </a:rPr>
              <a:t>What is my role?</a:t>
            </a:r>
            <a:endParaRPr lang="en-AU" dirty="0">
              <a:solidFill>
                <a:srgbClr val="00B050"/>
              </a:solidFill>
            </a:endParaRPr>
          </a:p>
        </p:txBody>
      </p:sp>
      <p:sp>
        <p:nvSpPr>
          <p:cNvPr id="3" name="Content Placeholder 2"/>
          <p:cNvSpPr>
            <a:spLocks noGrp="1"/>
          </p:cNvSpPr>
          <p:nvPr>
            <p:ph idx="1"/>
          </p:nvPr>
        </p:nvSpPr>
        <p:spPr>
          <a:xfrm>
            <a:off x="539552" y="1263985"/>
            <a:ext cx="8352928" cy="4757303"/>
          </a:xfrm>
        </p:spPr>
        <p:txBody>
          <a:bodyPr>
            <a:normAutofit fontScale="92500" lnSpcReduction="10000"/>
          </a:bodyPr>
          <a:lstStyle/>
          <a:p>
            <a:r>
              <a:rPr lang="en-AU" dirty="0" smtClean="0"/>
              <a:t>Ensure the class roll is marked daily and accurately as it is a record for identifying problems early on and a record that can help substantiate educational neglect.</a:t>
            </a:r>
          </a:p>
          <a:p>
            <a:r>
              <a:rPr lang="en-AU" dirty="0"/>
              <a:t>Implement </a:t>
            </a:r>
            <a:r>
              <a:rPr lang="en-AU" dirty="0" smtClean="0"/>
              <a:t>a broad range of strategies </a:t>
            </a:r>
            <a:r>
              <a:rPr lang="en-AU" dirty="0"/>
              <a:t>within the school to try to improve attendance, where problems are identified. </a:t>
            </a:r>
          </a:p>
          <a:p>
            <a:r>
              <a:rPr lang="en-AU" dirty="0" smtClean="0"/>
              <a:t>Emphasise to parents the importance of regular attendance and, if helpful,  provide the </a:t>
            </a:r>
            <a:r>
              <a:rPr lang="en-AU" dirty="0" smtClean="0">
                <a:hlinkClick r:id="rId3"/>
              </a:rPr>
              <a:t>information sheet</a:t>
            </a:r>
            <a:r>
              <a:rPr lang="en-AU" dirty="0" smtClean="0"/>
              <a:t> (available in 35 languages).</a:t>
            </a:r>
          </a:p>
        </p:txBody>
      </p:sp>
      <p:pic>
        <p:nvPicPr>
          <p:cNvPr id="4" name="Picture 4" descr="footer.jpg"/>
          <p:cNvPicPr>
            <a:picLocks noChangeAspect="1"/>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04448" y="5445224"/>
            <a:ext cx="360040" cy="369332"/>
          </a:xfrm>
          <a:prstGeom prst="rect">
            <a:avLst/>
          </a:prstGeom>
          <a:noFill/>
        </p:spPr>
        <p:txBody>
          <a:bodyPr wrap="square" rtlCol="0">
            <a:spAutoFit/>
          </a:bodyPr>
          <a:lstStyle/>
          <a:p>
            <a:fld id="{C2F40D21-2A8A-49E2-8E73-DD23239EAE91}" type="slidenum">
              <a:rPr lang="en-AU" smtClean="0"/>
              <a:t>5</a:t>
            </a:fld>
            <a:endParaRPr lang="en-AU" dirty="0"/>
          </a:p>
        </p:txBody>
      </p:sp>
    </p:spTree>
    <p:extLst>
      <p:ext uri="{BB962C8B-B14F-4D97-AF65-F5344CB8AC3E}">
        <p14:creationId xmlns:p14="http://schemas.microsoft.com/office/powerpoint/2010/main" val="1790743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71" y="692696"/>
            <a:ext cx="8229600" cy="1143000"/>
          </a:xfrm>
        </p:spPr>
        <p:txBody>
          <a:bodyPr>
            <a:noAutofit/>
          </a:bodyPr>
          <a:lstStyle/>
          <a:p>
            <a:pPr algn="l"/>
            <a:r>
              <a:rPr lang="en-AU" sz="3600" dirty="0" smtClean="0">
                <a:solidFill>
                  <a:srgbClr val="00B050"/>
                </a:solidFill>
              </a:rPr>
              <a:t>There is a continuum of processes to be implemented when attendance is of concern:</a:t>
            </a:r>
            <a:endParaRPr lang="en-AU" sz="3600" dirty="0">
              <a:solidFill>
                <a:srgbClr val="00B050"/>
              </a:solidFill>
            </a:endParaRPr>
          </a:p>
        </p:txBody>
      </p:sp>
      <p:sp>
        <p:nvSpPr>
          <p:cNvPr id="3" name="Content Placeholder 2"/>
          <p:cNvSpPr>
            <a:spLocks noGrp="1"/>
          </p:cNvSpPr>
          <p:nvPr>
            <p:ph idx="1"/>
          </p:nvPr>
        </p:nvSpPr>
        <p:spPr>
          <a:xfrm>
            <a:off x="467544" y="2060848"/>
            <a:ext cx="8352928" cy="3672407"/>
          </a:xfrm>
        </p:spPr>
        <p:txBody>
          <a:bodyPr>
            <a:normAutofit fontScale="92500" lnSpcReduction="10000"/>
          </a:bodyPr>
          <a:lstStyle/>
          <a:p>
            <a:pPr marL="514350" indent="-514350">
              <a:buFont typeface="+mj-lt"/>
              <a:buAutoNum type="arabicPeriod"/>
            </a:pPr>
            <a:r>
              <a:rPr lang="en-AU" dirty="0" smtClean="0"/>
              <a:t>Make contact with parents or carers</a:t>
            </a:r>
            <a:r>
              <a:rPr lang="en-AU" dirty="0"/>
              <a:t>, </a:t>
            </a:r>
            <a:r>
              <a:rPr lang="en-AU" dirty="0" smtClean="0"/>
              <a:t>discuss the </a:t>
            </a:r>
            <a:r>
              <a:rPr lang="en-AU" dirty="0"/>
              <a:t>issue of </a:t>
            </a:r>
            <a:r>
              <a:rPr lang="en-AU" dirty="0" smtClean="0"/>
              <a:t>attendance, </a:t>
            </a:r>
            <a:r>
              <a:rPr lang="en-AU" dirty="0"/>
              <a:t>and </a:t>
            </a:r>
            <a:r>
              <a:rPr lang="en-AU" dirty="0" smtClean="0"/>
              <a:t>provide appropriate </a:t>
            </a:r>
            <a:r>
              <a:rPr lang="en-AU" dirty="0"/>
              <a:t>assistance to encourage regular attendance of the </a:t>
            </a:r>
            <a:r>
              <a:rPr lang="en-AU" dirty="0" smtClean="0"/>
              <a:t>child or young </a:t>
            </a:r>
            <a:r>
              <a:rPr lang="en-AU" dirty="0"/>
              <a:t>person </a:t>
            </a:r>
            <a:endParaRPr lang="en-AU" dirty="0" smtClean="0"/>
          </a:p>
          <a:p>
            <a:pPr marL="514350" indent="-514350">
              <a:buFont typeface="+mj-lt"/>
              <a:buAutoNum type="arabicPeriod"/>
            </a:pPr>
            <a:r>
              <a:rPr lang="en-AU" dirty="0" smtClean="0"/>
              <a:t>When </a:t>
            </a:r>
            <a:r>
              <a:rPr lang="en-AU" dirty="0"/>
              <a:t>parents or carers </a:t>
            </a:r>
            <a:r>
              <a:rPr lang="en-AU" dirty="0" smtClean="0"/>
              <a:t>are </a:t>
            </a:r>
            <a:r>
              <a:rPr lang="en-AU" dirty="0"/>
              <a:t>resistant or </a:t>
            </a:r>
            <a:r>
              <a:rPr lang="en-AU" dirty="0" smtClean="0"/>
              <a:t>avoidant, </a:t>
            </a:r>
            <a:r>
              <a:rPr lang="en-AU" dirty="0"/>
              <a:t>substantial </a:t>
            </a:r>
            <a:r>
              <a:rPr lang="en-AU" dirty="0" smtClean="0"/>
              <a:t>efforts should be made by the school and/or other education staff to make contact with them</a:t>
            </a:r>
            <a:r>
              <a:rPr lang="en-AU" sz="2600" dirty="0" smtClean="0"/>
              <a:t>.                                               </a:t>
            </a:r>
            <a:r>
              <a:rPr lang="en-AU" sz="2200" dirty="0" smtClean="0"/>
              <a:t>(continued next slide…)</a:t>
            </a:r>
            <a:endParaRPr lang="en-AU" sz="2600" dirty="0"/>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04448" y="5445224"/>
            <a:ext cx="360040" cy="369332"/>
          </a:xfrm>
          <a:prstGeom prst="rect">
            <a:avLst/>
          </a:prstGeom>
          <a:noFill/>
        </p:spPr>
        <p:txBody>
          <a:bodyPr wrap="square" rtlCol="0">
            <a:spAutoFit/>
          </a:bodyPr>
          <a:lstStyle/>
          <a:p>
            <a:fld id="{C2F40D21-2A8A-49E2-8E73-DD23239EAE91}" type="slidenum">
              <a:rPr lang="en-AU" smtClean="0"/>
              <a:t>6</a:t>
            </a:fld>
            <a:endParaRPr lang="en-AU" dirty="0"/>
          </a:p>
        </p:txBody>
      </p:sp>
    </p:spTree>
    <p:extLst>
      <p:ext uri="{BB962C8B-B14F-4D97-AF65-F5344CB8AC3E}">
        <p14:creationId xmlns:p14="http://schemas.microsoft.com/office/powerpoint/2010/main" val="1754885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71" y="476672"/>
            <a:ext cx="8229600" cy="1143000"/>
          </a:xfrm>
        </p:spPr>
        <p:txBody>
          <a:bodyPr>
            <a:noAutofit/>
          </a:bodyPr>
          <a:lstStyle/>
          <a:p>
            <a:pPr algn="l"/>
            <a:r>
              <a:rPr lang="en-AU" sz="3600" dirty="0" smtClean="0">
                <a:solidFill>
                  <a:srgbClr val="00B050"/>
                </a:solidFill>
              </a:rPr>
              <a:t>Continuum of processes:  </a:t>
            </a:r>
            <a:endParaRPr lang="en-AU" sz="3600" dirty="0">
              <a:solidFill>
                <a:srgbClr val="00B050"/>
              </a:solidFill>
            </a:endParaRPr>
          </a:p>
        </p:txBody>
      </p:sp>
      <p:sp>
        <p:nvSpPr>
          <p:cNvPr id="3" name="Content Placeholder 2"/>
          <p:cNvSpPr>
            <a:spLocks noGrp="1"/>
          </p:cNvSpPr>
          <p:nvPr>
            <p:ph idx="1"/>
          </p:nvPr>
        </p:nvSpPr>
        <p:spPr>
          <a:xfrm>
            <a:off x="378007" y="1484784"/>
            <a:ext cx="8352928" cy="3672407"/>
          </a:xfrm>
        </p:spPr>
        <p:txBody>
          <a:bodyPr>
            <a:noAutofit/>
          </a:bodyPr>
          <a:lstStyle/>
          <a:p>
            <a:pPr marL="514350" indent="-514350">
              <a:lnSpc>
                <a:spcPct val="90000"/>
              </a:lnSpc>
              <a:buFont typeface="+mj-lt"/>
              <a:buAutoNum type="arabicPeriod" startAt="3"/>
            </a:pPr>
            <a:r>
              <a:rPr lang="en-AU" sz="3000" dirty="0"/>
              <a:t>School </a:t>
            </a:r>
            <a:r>
              <a:rPr lang="en-AU" sz="3000" dirty="0" smtClean="0"/>
              <a:t>staff, including learning support teams, should </a:t>
            </a:r>
            <a:r>
              <a:rPr lang="en-AU" sz="3000" dirty="0"/>
              <a:t>implement all the processes outlined in policy and procedures </a:t>
            </a:r>
            <a:r>
              <a:rPr lang="en-AU" sz="3000" dirty="0" smtClean="0"/>
              <a:t>- </a:t>
            </a:r>
            <a:r>
              <a:rPr lang="en-AU" sz="3000" dirty="0"/>
              <a:t>until it is clear they </a:t>
            </a:r>
            <a:r>
              <a:rPr lang="en-AU" sz="3000" dirty="0" smtClean="0"/>
              <a:t>will not be effective</a:t>
            </a:r>
          </a:p>
          <a:p>
            <a:pPr marL="514350" indent="-514350">
              <a:lnSpc>
                <a:spcPct val="90000"/>
              </a:lnSpc>
              <a:buFont typeface="+mj-lt"/>
              <a:buAutoNum type="arabicPeriod" startAt="3"/>
            </a:pPr>
            <a:r>
              <a:rPr lang="en-AU" sz="3000" dirty="0" smtClean="0"/>
              <a:t>Refer to education staff outside the school </a:t>
            </a:r>
            <a:r>
              <a:rPr lang="en-AU" sz="3000" dirty="0" err="1" smtClean="0"/>
              <a:t>eg</a:t>
            </a:r>
            <a:r>
              <a:rPr lang="en-AU" sz="3000" dirty="0" smtClean="0"/>
              <a:t>. the home school liaison officer or the Aboriginal student liaison officer</a:t>
            </a:r>
            <a:endParaRPr lang="en-AU" sz="3000" dirty="0"/>
          </a:p>
          <a:p>
            <a:pPr marL="514350" indent="-514350">
              <a:lnSpc>
                <a:spcPct val="90000"/>
              </a:lnSpc>
              <a:buFont typeface="+mj-lt"/>
              <a:buAutoNum type="arabicPeriod" startAt="3"/>
            </a:pPr>
            <a:r>
              <a:rPr lang="en-AU" sz="3000" dirty="0" smtClean="0"/>
              <a:t>If </a:t>
            </a:r>
            <a:r>
              <a:rPr lang="en-AU" sz="3000" dirty="0"/>
              <a:t>attendance issues </a:t>
            </a:r>
            <a:r>
              <a:rPr lang="en-AU" sz="3000" dirty="0" smtClean="0"/>
              <a:t>persist they are </a:t>
            </a:r>
            <a:r>
              <a:rPr lang="en-AU" sz="3000" dirty="0"/>
              <a:t>then escalated for action by senior officers within the education system.</a:t>
            </a:r>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7</a:t>
            </a:fld>
            <a:endParaRPr lang="en-AU" dirty="0"/>
          </a:p>
        </p:txBody>
      </p:sp>
    </p:spTree>
    <p:extLst>
      <p:ext uri="{BB962C8B-B14F-4D97-AF65-F5344CB8AC3E}">
        <p14:creationId xmlns:p14="http://schemas.microsoft.com/office/powerpoint/2010/main" val="399269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71" y="692696"/>
            <a:ext cx="8229600" cy="1143000"/>
          </a:xfrm>
        </p:spPr>
        <p:txBody>
          <a:bodyPr>
            <a:noAutofit/>
          </a:bodyPr>
          <a:lstStyle/>
          <a:p>
            <a:pPr algn="l"/>
            <a:r>
              <a:rPr lang="en-AU" sz="3600" dirty="0">
                <a:solidFill>
                  <a:srgbClr val="00B050"/>
                </a:solidFill>
              </a:rPr>
              <a:t>Regardless of whether there are legal actions taking place</a:t>
            </a:r>
          </a:p>
        </p:txBody>
      </p:sp>
      <p:sp>
        <p:nvSpPr>
          <p:cNvPr id="3" name="Content Placeholder 2"/>
          <p:cNvSpPr>
            <a:spLocks noGrp="1"/>
          </p:cNvSpPr>
          <p:nvPr>
            <p:ph idx="1"/>
          </p:nvPr>
        </p:nvSpPr>
        <p:spPr>
          <a:xfrm>
            <a:off x="378007" y="1988840"/>
            <a:ext cx="8352928" cy="4392488"/>
          </a:xfrm>
        </p:spPr>
        <p:txBody>
          <a:bodyPr>
            <a:normAutofit/>
          </a:bodyPr>
          <a:lstStyle/>
          <a:p>
            <a:pPr lvl="1"/>
            <a:r>
              <a:rPr lang="en-AU" sz="3000" dirty="0" smtClean="0"/>
              <a:t>the school continues to have child protection responsibilities in responding to concerns about students and identifying issues impacting on attendance</a:t>
            </a:r>
          </a:p>
          <a:p>
            <a:pPr lvl="1"/>
            <a:r>
              <a:rPr lang="en-AU" sz="3000" dirty="0" smtClean="0"/>
              <a:t>the Mandatory Reporter Guide can assist in making decisions where issues are identified and there are safety, welfare or wellbeing concerns.</a:t>
            </a:r>
          </a:p>
        </p:txBody>
      </p:sp>
      <p:pic>
        <p:nvPicPr>
          <p:cNvPr id="4" name="Picture 4" descr="footer.jp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7529" y="5799572"/>
            <a:ext cx="91440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04447" y="5445224"/>
            <a:ext cx="522023" cy="369332"/>
          </a:xfrm>
          <a:prstGeom prst="rect">
            <a:avLst/>
          </a:prstGeom>
          <a:noFill/>
        </p:spPr>
        <p:txBody>
          <a:bodyPr wrap="square" rtlCol="0">
            <a:spAutoFit/>
          </a:bodyPr>
          <a:lstStyle/>
          <a:p>
            <a:fld id="{C2F40D21-2A8A-49E2-8E73-DD23239EAE91}" type="slidenum">
              <a:rPr lang="en-AU" smtClean="0"/>
              <a:t>8</a:t>
            </a:fld>
            <a:endParaRPr lang="en-AU" dirty="0"/>
          </a:p>
        </p:txBody>
      </p:sp>
    </p:spTree>
    <p:extLst>
      <p:ext uri="{BB962C8B-B14F-4D97-AF65-F5344CB8AC3E}">
        <p14:creationId xmlns:p14="http://schemas.microsoft.com/office/powerpoint/2010/main" val="532932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71" y="413792"/>
            <a:ext cx="8229600" cy="1143000"/>
          </a:xfrm>
        </p:spPr>
        <p:txBody>
          <a:bodyPr>
            <a:normAutofit/>
          </a:bodyPr>
          <a:lstStyle/>
          <a:p>
            <a:pPr algn="l"/>
            <a:r>
              <a:rPr lang="en-AU" dirty="0" smtClean="0">
                <a:solidFill>
                  <a:srgbClr val="00B050"/>
                </a:solidFill>
              </a:rPr>
              <a:t>Talking with families about support</a:t>
            </a:r>
            <a:endParaRPr lang="en-AU" dirty="0">
              <a:solidFill>
                <a:srgbClr val="00B050"/>
              </a:solidFill>
            </a:endParaRPr>
          </a:p>
        </p:txBody>
      </p:sp>
      <p:sp>
        <p:nvSpPr>
          <p:cNvPr id="3" name="Content Placeholder 2"/>
          <p:cNvSpPr>
            <a:spLocks noGrp="1"/>
          </p:cNvSpPr>
          <p:nvPr>
            <p:ph idx="1"/>
          </p:nvPr>
        </p:nvSpPr>
        <p:spPr>
          <a:xfrm>
            <a:off x="251520" y="1484784"/>
            <a:ext cx="8874951" cy="4680520"/>
          </a:xfrm>
        </p:spPr>
        <p:txBody>
          <a:bodyPr>
            <a:noAutofit/>
          </a:bodyPr>
          <a:lstStyle/>
          <a:p>
            <a:r>
              <a:rPr lang="en-AU" sz="3000" dirty="0" smtClean="0"/>
              <a:t>if the issues impacting on school attendance are family-related the school is in a position where they can assist, directly or indirectly</a:t>
            </a:r>
          </a:p>
          <a:p>
            <a:r>
              <a:rPr lang="en-AU" sz="3000" dirty="0" smtClean="0"/>
              <a:t>schools may be in a good position to successfully talk with parents about options for seeking help. Other agencies may not have these ‘windows of opportunity’</a:t>
            </a:r>
          </a:p>
          <a:p>
            <a:r>
              <a:rPr lang="en-AU" sz="3000" dirty="0" smtClean="0"/>
              <a:t>the involvement of schools can provide </a:t>
            </a:r>
            <a:r>
              <a:rPr lang="en-AU" sz="3000" dirty="0"/>
              <a:t>opportunities for </a:t>
            </a:r>
            <a:r>
              <a:rPr lang="en-AU" sz="3000" dirty="0" smtClean="0"/>
              <a:t>some families </a:t>
            </a:r>
            <a:r>
              <a:rPr lang="en-AU" sz="3000" dirty="0"/>
              <a:t>to receive help earlier, before they reach breaking </a:t>
            </a:r>
            <a:r>
              <a:rPr lang="en-AU" sz="3000" dirty="0" smtClean="0"/>
              <a:t>point.</a:t>
            </a:r>
          </a:p>
        </p:txBody>
      </p:sp>
      <p:sp>
        <p:nvSpPr>
          <p:cNvPr id="5" name="TextBox 4"/>
          <p:cNvSpPr txBox="1"/>
          <p:nvPr/>
        </p:nvSpPr>
        <p:spPr>
          <a:xfrm>
            <a:off x="8676456" y="5939988"/>
            <a:ext cx="522023" cy="369332"/>
          </a:xfrm>
          <a:prstGeom prst="rect">
            <a:avLst/>
          </a:prstGeom>
          <a:noFill/>
        </p:spPr>
        <p:txBody>
          <a:bodyPr wrap="square" rtlCol="0">
            <a:spAutoFit/>
          </a:bodyPr>
          <a:lstStyle/>
          <a:p>
            <a:fld id="{C2F40D21-2A8A-49E2-8E73-DD23239EAE91}" type="slidenum">
              <a:rPr lang="en-AU" smtClean="0"/>
              <a:t>9</a:t>
            </a:fld>
            <a:endParaRPr lang="en-AU" dirty="0"/>
          </a:p>
        </p:txBody>
      </p:sp>
    </p:spTree>
    <p:extLst>
      <p:ext uri="{BB962C8B-B14F-4D97-AF65-F5344CB8AC3E}">
        <p14:creationId xmlns:p14="http://schemas.microsoft.com/office/powerpoint/2010/main" val="37867223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002&quot;&gt;&lt;object type=&quot;3&quot; unique_id=&quot;10004&quot;&gt;&lt;property id=&quot;20148&quot; value=&quot;5&quot;/&gt;&lt;property id=&quot;20300&quot; value=&quot;Slide 2 - &amp;quot;Attending school regularly is important&amp;quot;&quot;/&gt;&lt;property id=&quot;20307&quot; value=&quot;257&quot;/&gt;&lt;/object&gt;&lt;object type=&quot;3&quot; unique_id=&quot;12401&quot;&gt;&lt;property id=&quot;20148&quot; value=&quot;5&quot;/&gt;&lt;property id=&quot;20300&quot; value=&quot;Slide 1&quot;/&gt;&lt;property id=&quot;20307&quot; value=&quot;309&quot;/&gt;&lt;/object&gt;&lt;object type=&quot;3&quot; unique_id=&quot;12402&quot;&gt;&lt;property id=&quot;20148&quot; value=&quot;5&quot;/&gt;&lt;property id=&quot;20300&quot; value=&quot;Slide 3 - &amp;quot;Some parents may be unaware of the benefits of regular school attendance and of the impact of poor attendance.&amp;quot;&quot;/&gt;&lt;property id=&quot;20307&quot; value=&quot;287&quot;/&gt;&lt;/object&gt;&lt;object type=&quot;3&quot; unique_id=&quot;12403&quot;&gt;&lt;property id=&quot;20148&quot; value=&quot;5&quot;/&gt;&lt;property id=&quot;20300&quot; value=&quot;Slide 4 - &amp;quot;What is educational neglect?&amp;quot;&quot;/&gt;&lt;property id=&quot;20307&quot; value=&quot;288&quot;/&gt;&lt;/object&gt;&lt;object type=&quot;3&quot; unique_id=&quot;12404&quot;&gt;&lt;property id=&quot;20148&quot; value=&quot;5&quot;/&gt;&lt;property id=&quot;20300&quot; value=&quot;Slide 5 - &amp;quot;What is my role?&amp;quot;&quot;/&gt;&lt;property id=&quot;20307&quot; value=&quot;327&quot;/&gt;&lt;/object&gt;&lt;object type=&quot;3&quot; unique_id=&quot;12405&quot;&gt;&lt;property id=&quot;20148&quot; value=&quot;5&quot;/&gt;&lt;property id=&quot;20300&quot; value=&quot;Slide 6 - &amp;quot;There is a continuum of processes to be implemented when attendance is of concern:&amp;quot;&quot;/&gt;&lt;property id=&quot;20307&quot; value=&quot;295&quot;/&gt;&lt;/object&gt;&lt;object type=&quot;3&quot; unique_id=&quot;12406&quot;&gt;&lt;property id=&quot;20148&quot; value=&quot;5&quot;/&gt;&lt;property id=&quot;20300&quot; value=&quot;Slide 7 - &amp;quot;Continuum of processes:  &amp;quot;&quot;/&gt;&lt;property id=&quot;20307&quot; value=&quot;297&quot;/&gt;&lt;/object&gt;&lt;object type=&quot;3&quot; unique_id=&quot;12407&quot;&gt;&lt;property id=&quot;20148&quot; value=&quot;5&quot;/&gt;&lt;property id=&quot;20300&quot; value=&quot;Slide 8 - &amp;quot;Regardless of whether there are legal actions taking place&amp;quot;&quot;/&gt;&lt;property id=&quot;20307&quot; value=&quot;312&quot;/&gt;&lt;/object&gt;&lt;object type=&quot;3&quot; unique_id=&quot;12408&quot;&gt;&lt;property id=&quot;20148&quot; value=&quot;5&quot;/&gt;&lt;property id=&quot;20300&quot; value=&quot;Slide 9 - &amp;quot;Talking with families about support&amp;quot;&quot;/&gt;&lt;property id=&quot;20307&quot; value=&quot;298&quot;/&gt;&lt;/object&gt;&lt;object type=&quot;3&quot; unique_id=&quot;12409&quot;&gt;&lt;property id=&quot;20148&quot; value=&quot;5&quot;/&gt;&lt;property id=&quot;20300&quot; value=&quot;Slide 10 - &amp;quot;Talking with families about support &amp;quot;&quot;/&gt;&lt;property id=&quot;20307&quot; value=&quot;290&quot;/&gt;&lt;/object&gt;&lt;object type=&quot;3&quot; unique_id=&quot;12410&quot;&gt;&lt;property id=&quot;20148&quot; value=&quot;5&quot;/&gt;&lt;property id=&quot;20300&quot; value=&quot;Slide 11 - &amp;quot;Poor school attendance may be a sign that families are struggling, or of more serious problems &amp;quot;&quot;/&gt;&lt;property id=&quot;20307&quot; value=&quot;289&quot;/&gt;&lt;/object&gt;&lt;object type=&quot;3&quot; unique_id=&quot;12411&quot;&gt;&lt;property id=&quot;20148&quot; value=&quot;5&quot;/&gt;&lt;property id=&quot;20300&quot; value=&quot;Slide 12 - &amp;quot;A pilot project in two education areas during 2013-14 found the issues impacting on school attendance were:&amp;quot;&quot;/&gt;&lt;property id=&quot;20307&quot; value=&quot;324&quot;/&gt;&lt;/object&gt;&lt;object type=&quot;3&quot; unique_id=&quot;12412&quot;&gt;&lt;property id=&quot;20148&quot; value=&quot;5&quot;/&gt;&lt;property id=&quot;20300&quot; value=&quot;Slide 13 - &amp;quot;The school has a role in trying to link families with services when:&amp;quot;&quot;/&gt;&lt;property id=&quot;20307&quot; value=&quot;291&quot;/&gt;&lt;/object&gt;&lt;object type=&quot;3&quot; unique_id=&quot;12413&quot;&gt;&lt;property id=&quot;20148&quot; value=&quot;5&quot;/&gt;&lt;property id=&quot;20300&quot; value=&quot;Slide 14 - &amp;quot;Working collaboratively with other agencies&amp;quot;&quot;/&gt;&lt;property id=&quot;20307&quot; value=&quot;316&quot;/&gt;&lt;/object&gt;&lt;object type=&quot;3&quot; unique_id=&quot;12414&quot;&gt;&lt;property id=&quot;20148&quot; value=&quot;5&quot;/&gt;&lt;property id=&quot;20300&quot; value=&quot;Slide 15&quot;/&gt;&lt;property id=&quot;20307&quot; value=&quot;292&quot;/&gt;&lt;/object&gt;&lt;object type=&quot;3&quot; unique_id=&quot;12415&quot;&gt;&lt;property id=&quot;20148&quot; value=&quot;5&quot;/&gt;&lt;property id=&quot;20300&quot; value=&quot;Slide 16 - &amp;quot;If parents are uncontactable&amp;quot;&quot;/&gt;&lt;property id=&quot;20307&quot; value=&quot;322&quot;/&gt;&lt;/object&gt;&lt;object type=&quot;3&quot; unique_id=&quot;12416&quot;&gt;&lt;property id=&quot;20148&quot; value=&quot;5&quot;/&gt;&lt;property id=&quot;20300&quot; value=&quot;Slide 17 - &amp;quot;Agencies involved in the educational neglect pilot project:&amp;quot;&quot;/&gt;&lt;property id=&quot;20307&quot; value=&quot;325&quot;/&gt;&lt;/object&gt;&lt;object type=&quot;3&quot; unique_id=&quot;12417&quot;&gt;&lt;property id=&quot;20148&quot; value=&quot;5&quot;/&gt;&lt;property id=&quot;20300&quot; value=&quot;Slide 18 - &amp;quot;Schools and agencies’ views on working together in the pilot:&amp;quot;&quot;/&gt;&lt;property id=&quot;20307&quot; value=&quot;318&quot;/&gt;&lt;/object&gt;&lt;object type=&quot;3&quot; unique_id=&quot;12418&quot;&gt;&lt;property id=&quot;20148&quot; value=&quot;5&quot;/&gt;&lt;property id=&quot;20300&quot; value=&quot;Slide 19 - &amp;quot;Case study&amp;quot;&quot;/&gt;&lt;property id=&quot;20307&quot; value=&quot;326&quot;/&gt;&lt;/object&gt;&lt;/object&gt;&lt;object type=&quot;8&quot; unique_id=&quot;10048&quot;&gt;&lt;/object&gt;&lt;/object&gt;&lt;/database&gt;"/>
  <p:tag name="SECTOMILLISECCONVERTED" val="1"/>
</p:tagLst>
</file>

<file path=ppt/theme/theme1.xml><?xml version="1.0" encoding="utf-8"?>
<a:theme xmlns:a="http://schemas.openxmlformats.org/drawingml/2006/main" name="What  must schools 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What  must schools do</Template>
  <TotalTime>2944</TotalTime>
  <Words>1139</Words>
  <Application>Microsoft Office PowerPoint</Application>
  <PresentationFormat>On-screen Show (4:3)</PresentationFormat>
  <Paragraphs>129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What  must schools do</vt:lpstr>
      <vt:lpstr>PowerPoint Presentation</vt:lpstr>
      <vt:lpstr>Attending school regularly is important</vt:lpstr>
      <vt:lpstr>Some parents may be unaware of the benefits of regular school attendance and of the impact of poor attendance.</vt:lpstr>
      <vt:lpstr>What is educational neglect?</vt:lpstr>
      <vt:lpstr>What is my role?</vt:lpstr>
      <vt:lpstr>There is a continuum of processes to be implemented when attendance is of concern:</vt:lpstr>
      <vt:lpstr>Continuum of processes:  </vt:lpstr>
      <vt:lpstr>Regardless of whether there are legal actions taking place</vt:lpstr>
      <vt:lpstr>Talking with families about support</vt:lpstr>
      <vt:lpstr>Talking with families about support </vt:lpstr>
      <vt:lpstr>Poor school attendance may be a sign that families are struggling, or of more serious problems </vt:lpstr>
      <vt:lpstr>A pilot project in two education areas during 2013-14 found the issues impacting on school attendance were:</vt:lpstr>
      <vt:lpstr>The school has a role in trying to link families with services when:</vt:lpstr>
      <vt:lpstr>Working collaboratively with other agencies</vt:lpstr>
      <vt:lpstr>PowerPoint Presentation</vt:lpstr>
      <vt:lpstr>If parents are uncontactable</vt:lpstr>
      <vt:lpstr>Agencies involved in the educational neglect pilot project:</vt:lpstr>
      <vt:lpstr>Schools and agencies’ views on working together in the pilot:</vt:lpstr>
      <vt:lpstr>Case study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Lennox;Wendy.Alford@det.nsw.edu.au</dc:creator>
  <cp:lastModifiedBy>Alford, Wendy</cp:lastModifiedBy>
  <cp:revision>186</cp:revision>
  <cp:lastPrinted>2014-11-24T22:40:43Z</cp:lastPrinted>
  <dcterms:created xsi:type="dcterms:W3CDTF">2014-04-02T09:46:35Z</dcterms:created>
  <dcterms:modified xsi:type="dcterms:W3CDTF">2014-12-16T01:12:35Z</dcterms:modified>
</cp:coreProperties>
</file>